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51"/>
  </p:notesMasterIdLst>
  <p:sldIdLst>
    <p:sldId id="256" r:id="rId2"/>
    <p:sldId id="287" r:id="rId3"/>
    <p:sldId id="259" r:id="rId4"/>
    <p:sldId id="302" r:id="rId5"/>
    <p:sldId id="342" r:id="rId6"/>
    <p:sldId id="343" r:id="rId7"/>
    <p:sldId id="351" r:id="rId8"/>
    <p:sldId id="344" r:id="rId9"/>
    <p:sldId id="345" r:id="rId10"/>
    <p:sldId id="346" r:id="rId11"/>
    <p:sldId id="347" r:id="rId12"/>
    <p:sldId id="291" r:id="rId13"/>
    <p:sldId id="352" r:id="rId14"/>
    <p:sldId id="348" r:id="rId15"/>
    <p:sldId id="349" r:id="rId16"/>
    <p:sldId id="350" r:id="rId17"/>
    <p:sldId id="353" r:id="rId18"/>
    <p:sldId id="355" r:id="rId19"/>
    <p:sldId id="354" r:id="rId20"/>
    <p:sldId id="356" r:id="rId21"/>
    <p:sldId id="357" r:id="rId22"/>
    <p:sldId id="359" r:id="rId23"/>
    <p:sldId id="358" r:id="rId24"/>
    <p:sldId id="360" r:id="rId25"/>
    <p:sldId id="364" r:id="rId26"/>
    <p:sldId id="308" r:id="rId27"/>
    <p:sldId id="303" r:id="rId28"/>
    <p:sldId id="320" r:id="rId29"/>
    <p:sldId id="292" r:id="rId30"/>
    <p:sldId id="293" r:id="rId31"/>
    <p:sldId id="330" r:id="rId32"/>
    <p:sldId id="363" r:id="rId33"/>
    <p:sldId id="361" r:id="rId34"/>
    <p:sldId id="362" r:id="rId35"/>
    <p:sldId id="331" r:id="rId36"/>
    <p:sldId id="369" r:id="rId37"/>
    <p:sldId id="370" r:id="rId38"/>
    <p:sldId id="365" r:id="rId39"/>
    <p:sldId id="372" r:id="rId40"/>
    <p:sldId id="373" r:id="rId41"/>
    <p:sldId id="374" r:id="rId42"/>
    <p:sldId id="336" r:id="rId43"/>
    <p:sldId id="335" r:id="rId44"/>
    <p:sldId id="376" r:id="rId45"/>
    <p:sldId id="332" r:id="rId46"/>
    <p:sldId id="377" r:id="rId47"/>
    <p:sldId id="337" r:id="rId48"/>
    <p:sldId id="378" r:id="rId49"/>
    <p:sldId id="375"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77099C-F5DB-4830-9FE0-01EF983D99E9}">
  <a:tblStyle styleId="{5A77099C-F5DB-4830-9FE0-01EF983D99E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765674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7527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62355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4880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53880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020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8924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3869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37551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89857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7578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8392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70743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5000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96769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22750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78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715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96769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66445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96769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576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66692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56401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78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1996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78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639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63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7708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9723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5430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530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796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69507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964796"/>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dirty="0"/>
          </a:p>
        </p:txBody>
      </p:sp>
      <p:cxnSp>
        <p:nvCxnSpPr>
          <p:cNvPr id="11" name="Google Shape;11;p2"/>
          <p:cNvCxnSpPr/>
          <p:nvPr/>
        </p:nvCxnSpPr>
        <p:spPr>
          <a:xfrm>
            <a:off x="-9000" y="2963005"/>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886690" y="2570019"/>
            <a:ext cx="819041" cy="77346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userDrawn="1">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dirty="0"/>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969818" y="2209801"/>
            <a:ext cx="715132" cy="70779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4" y="1693523"/>
            <a:ext cx="4489411"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cxnSp>
        <p:nvCxnSpPr>
          <p:cNvPr id="18" name="Google Shape;18;p3"/>
          <p:cNvCxnSpPr>
            <a:cxnSpLocks/>
          </p:cNvCxnSpPr>
          <p:nvPr/>
        </p:nvCxnSpPr>
        <p:spPr>
          <a:xfrm>
            <a:off x="6573982" y="2571750"/>
            <a:ext cx="2576093"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327529"/>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4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cxnSp>
        <p:nvCxnSpPr>
          <p:cNvPr id="52" name="Google Shape;52;p8"/>
          <p:cNvCxnSpPr/>
          <p:nvPr/>
        </p:nvCxnSpPr>
        <p:spPr>
          <a:xfrm>
            <a:off x="0" y="542910"/>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706582" y="307077"/>
            <a:ext cx="471054" cy="47166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542910"/>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state_wise_ordercount.html" TargetMode="Externa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ML/materials_distribution.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hyperlink" Target="HTML/materials_monsoon.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ML/materials_winter.html" TargetMode="External"/><Relationship Id="rId10"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hyperlink" Target="HTML/materials_summer.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ML/Osl%20Total%20for%20all%20States.html" TargetMode="Externa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ML/OSL%20total%20for%20Plants.html" TargetMode="Externa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hyperlink" Target="HTML/Average%20OSL%20per%20Plant%20for%20Top%20States.html" TargetMode="Externa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hyperlink" Target="HTML/statewiserevenue_map.html" TargetMode="Externa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hyperlink" Target="../model_yearlyrevenue.html" TargetMode="External"/><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State%20wise%20Plants%20count.html" TargetMode="Externa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4.sv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1104354"/>
            <a:ext cx="4523700" cy="1159800"/>
          </a:xfrm>
          <a:prstGeom prst="rect">
            <a:avLst/>
          </a:prstGeom>
          <a:solidFill>
            <a:schemeClr val="bg1"/>
          </a:solidFill>
          <a:ln>
            <a:solidFill>
              <a:schemeClr val="bg1"/>
            </a:solid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Mahindra</a:t>
            </a:r>
            <a:br>
              <a:rPr lang="en" dirty="0"/>
            </a:br>
            <a:r>
              <a:rPr lang="en-IN" dirty="0">
                <a:highlight>
                  <a:srgbClr val="FFCD00"/>
                </a:highlight>
              </a:rPr>
              <a:t>First Choice Services</a:t>
            </a:r>
            <a:endParaRPr dirty="0"/>
          </a:p>
        </p:txBody>
      </p:sp>
      <p:sp>
        <p:nvSpPr>
          <p:cNvPr id="2" name="TextBox 1">
            <a:extLst>
              <a:ext uri="{FF2B5EF4-FFF2-40B4-BE49-F238E27FC236}">
                <a16:creationId xmlns:a16="http://schemas.microsoft.com/office/drawing/2014/main" id="{28892666-6B6B-406D-A451-292308F6C8E5}"/>
              </a:ext>
            </a:extLst>
          </p:cNvPr>
          <p:cNvSpPr txBox="1"/>
          <p:nvPr/>
        </p:nvSpPr>
        <p:spPr>
          <a:xfrm>
            <a:off x="6148035" y="3159509"/>
            <a:ext cx="2616820" cy="1169551"/>
          </a:xfrm>
          <a:prstGeom prst="rect">
            <a:avLst/>
          </a:prstGeom>
          <a:solidFill>
            <a:schemeClr val="bg1"/>
          </a:solidFill>
          <a:ln>
            <a:solidFill>
              <a:schemeClr val="bg1"/>
            </a:solidFill>
          </a:ln>
        </p:spPr>
        <p:txBody>
          <a:bodyPr wrap="square" rtlCol="0">
            <a:spAutoFit/>
          </a:bodyPr>
          <a:lstStyle/>
          <a:p>
            <a:r>
              <a:rPr lang="en-IN" dirty="0">
                <a:highlight>
                  <a:srgbClr val="FFCD00"/>
                </a:highlight>
              </a:rPr>
              <a:t> Presented by :    </a:t>
            </a:r>
          </a:p>
          <a:p>
            <a:r>
              <a:rPr lang="en-US" dirty="0"/>
              <a:t> Omkar Asukar</a:t>
            </a:r>
          </a:p>
          <a:p>
            <a:r>
              <a:rPr lang="en-US" dirty="0"/>
              <a:t> Durgesh Kumar</a:t>
            </a:r>
          </a:p>
          <a:p>
            <a:r>
              <a:rPr lang="en-US" dirty="0"/>
              <a:t> Mandar Vast</a:t>
            </a:r>
          </a:p>
          <a:p>
            <a:r>
              <a:rPr lang="en-US" dirty="0"/>
              <a:t> </a:t>
            </a:r>
            <a:r>
              <a:rPr lang="en-US"/>
              <a:t>Durvesh</a:t>
            </a:r>
            <a:r>
              <a:rPr lang="en-US" dirty="0"/>
              <a:t> Tambe</a:t>
            </a:r>
            <a:endParaRPr lang="en-IN" dirty="0"/>
          </a:p>
        </p:txBody>
      </p:sp>
      <p:pic>
        <p:nvPicPr>
          <p:cNvPr id="1026" name="Picture 2" descr="Mahindra First Choice Services crosses 1m service milestone">
            <a:extLst>
              <a:ext uri="{FF2B5EF4-FFF2-40B4-BE49-F238E27FC236}">
                <a16:creationId xmlns:a16="http://schemas.microsoft.com/office/drawing/2014/main" id="{BD08BB85-93B7-4AE6-B56F-5FABD08931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166" t="23461" r="6569" b="23210"/>
          <a:stretch/>
        </p:blipFill>
        <p:spPr bwMode="auto">
          <a:xfrm>
            <a:off x="1033348" y="2734868"/>
            <a:ext cx="509046" cy="424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Popular High Range Car Models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C3171E19-AA80-4514-9C5B-F89371C5FF73}"/>
              </a:ext>
            </a:extLst>
          </p:cNvPr>
          <p:cNvPicPr>
            <a:picLocks noChangeAspect="1"/>
          </p:cNvPicPr>
          <p:nvPr/>
        </p:nvPicPr>
        <p:blipFill>
          <a:blip r:embed="rId2"/>
          <a:stretch>
            <a:fillRect/>
          </a:stretch>
        </p:blipFill>
        <p:spPr>
          <a:xfrm>
            <a:off x="559207" y="1163071"/>
            <a:ext cx="8025585" cy="3468400"/>
          </a:xfrm>
          <a:prstGeom prst="rect">
            <a:avLst/>
          </a:prstGeom>
        </p:spPr>
      </p:pic>
      <p:pic>
        <p:nvPicPr>
          <p:cNvPr id="5" name="Graphic 4">
            <a:extLst>
              <a:ext uri="{FF2B5EF4-FFF2-40B4-BE49-F238E27FC236}">
                <a16:creationId xmlns:a16="http://schemas.microsoft.com/office/drawing/2014/main" id="{A2B2A0F2-6033-455D-AAB3-50E61C0200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2878894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Popular Luxury Models </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3C9C3D22-556A-4735-9B2F-2F61F9A0BF4D}"/>
              </a:ext>
            </a:extLst>
          </p:cNvPr>
          <p:cNvPicPr>
            <a:picLocks noChangeAspect="1"/>
          </p:cNvPicPr>
          <p:nvPr/>
        </p:nvPicPr>
        <p:blipFill>
          <a:blip r:embed="rId3"/>
          <a:stretch>
            <a:fillRect/>
          </a:stretch>
        </p:blipFill>
        <p:spPr>
          <a:xfrm>
            <a:off x="903368" y="916539"/>
            <a:ext cx="7337264" cy="4030112"/>
          </a:xfrm>
          <a:prstGeom prst="rect">
            <a:avLst/>
          </a:prstGeom>
        </p:spPr>
      </p:pic>
      <p:pic>
        <p:nvPicPr>
          <p:cNvPr id="5" name="Graphic 4">
            <a:extLst>
              <a:ext uri="{FF2B5EF4-FFF2-40B4-BE49-F238E27FC236}">
                <a16:creationId xmlns:a16="http://schemas.microsoft.com/office/drawing/2014/main" id="{EF4C536F-D138-47A3-A5B5-90EE4EF794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30025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City Wise Car Count</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AA7F72BF-2326-4BE2-87F0-36411E55F7C1}"/>
              </a:ext>
            </a:extLst>
          </p:cNvPr>
          <p:cNvPicPr>
            <a:picLocks noChangeAspect="1"/>
          </p:cNvPicPr>
          <p:nvPr/>
        </p:nvPicPr>
        <p:blipFill>
          <a:blip r:embed="rId2"/>
          <a:stretch>
            <a:fillRect/>
          </a:stretch>
        </p:blipFill>
        <p:spPr>
          <a:xfrm>
            <a:off x="742664" y="1021459"/>
            <a:ext cx="7658672" cy="3892631"/>
          </a:xfrm>
          <a:prstGeom prst="rect">
            <a:avLst/>
          </a:prstGeom>
        </p:spPr>
      </p:pic>
      <p:pic>
        <p:nvPicPr>
          <p:cNvPr id="6" name="Graphic 5">
            <a:extLst>
              <a:ext uri="{FF2B5EF4-FFF2-40B4-BE49-F238E27FC236}">
                <a16:creationId xmlns:a16="http://schemas.microsoft.com/office/drawing/2014/main" id="{86C2B09F-36CC-4C46-B020-2FB49AB3A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100146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State wise Invoice count</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hlinkClick r:id="rId5" action="ppaction://hlinkfile"/>
            <a:extLst>
              <a:ext uri="{FF2B5EF4-FFF2-40B4-BE49-F238E27FC236}">
                <a16:creationId xmlns:a16="http://schemas.microsoft.com/office/drawing/2014/main" id="{04756331-5A37-488D-82F9-9A21D7162576}"/>
              </a:ext>
            </a:extLst>
          </p:cNvPr>
          <p:cNvPicPr>
            <a:picLocks noChangeAspect="1"/>
          </p:cNvPicPr>
          <p:nvPr/>
        </p:nvPicPr>
        <p:blipFill rotWithShape="1">
          <a:blip r:embed="rId6"/>
          <a:srcRect l="21870" t="39603" r="21463" b="9377"/>
          <a:stretch/>
        </p:blipFill>
        <p:spPr>
          <a:xfrm>
            <a:off x="964228" y="1085386"/>
            <a:ext cx="6737548" cy="3412273"/>
          </a:xfrm>
          <a:prstGeom prst="rect">
            <a:avLst/>
          </a:prstGeom>
        </p:spPr>
      </p:pic>
    </p:spTree>
    <p:extLst>
      <p:ext uri="{BB962C8B-B14F-4D97-AF65-F5344CB8AC3E}">
        <p14:creationId xmlns:p14="http://schemas.microsoft.com/office/powerpoint/2010/main" val="115014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Season wise Order Distribution</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DD735F23-84F9-4883-8A80-A325DCE2B446}"/>
              </a:ext>
            </a:extLst>
          </p:cNvPr>
          <p:cNvPicPr>
            <a:picLocks noChangeAspect="1"/>
          </p:cNvPicPr>
          <p:nvPr/>
        </p:nvPicPr>
        <p:blipFill>
          <a:blip r:embed="rId3"/>
          <a:stretch>
            <a:fillRect/>
          </a:stretch>
        </p:blipFill>
        <p:spPr>
          <a:xfrm>
            <a:off x="327102" y="1234722"/>
            <a:ext cx="8489795" cy="3026191"/>
          </a:xfrm>
          <a:prstGeom prst="rect">
            <a:avLst/>
          </a:prstGeom>
        </p:spPr>
      </p:pic>
      <p:pic>
        <p:nvPicPr>
          <p:cNvPr id="5" name="Graphic 4">
            <a:extLst>
              <a:ext uri="{FF2B5EF4-FFF2-40B4-BE49-F238E27FC236}">
                <a16:creationId xmlns:a16="http://schemas.microsoft.com/office/drawing/2014/main" id="{74AE736C-F517-46CE-8C28-554E9A963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212177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Make wise Order Distribution</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E043473B-27D3-4A07-96E3-CBF227ECABD0}"/>
              </a:ext>
            </a:extLst>
          </p:cNvPr>
          <p:cNvPicPr>
            <a:picLocks noChangeAspect="1"/>
          </p:cNvPicPr>
          <p:nvPr/>
        </p:nvPicPr>
        <p:blipFill>
          <a:blip r:embed="rId3"/>
          <a:stretch>
            <a:fillRect/>
          </a:stretch>
        </p:blipFill>
        <p:spPr>
          <a:xfrm>
            <a:off x="900778" y="1069637"/>
            <a:ext cx="7281469" cy="3877014"/>
          </a:xfrm>
          <a:prstGeom prst="rect">
            <a:avLst/>
          </a:prstGeom>
        </p:spPr>
      </p:pic>
      <p:pic>
        <p:nvPicPr>
          <p:cNvPr id="6" name="Graphic 5">
            <a:extLst>
              <a:ext uri="{FF2B5EF4-FFF2-40B4-BE49-F238E27FC236}">
                <a16:creationId xmlns:a16="http://schemas.microsoft.com/office/drawing/2014/main" id="{82863C51-6859-4F0D-A7B0-19DFE5CBF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415011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6"/>
            <a:ext cx="6320526" cy="435600"/>
          </a:xfrm>
          <a:solidFill>
            <a:schemeClr val="accent1"/>
          </a:solidFill>
        </p:spPr>
        <p:txBody>
          <a:bodyPr/>
          <a:lstStyle/>
          <a:p>
            <a:r>
              <a:rPr lang="en-IN" sz="1800" dirty="0">
                <a:latin typeface="Source Sans Pro" panose="020B0503030403020204" pitchFamily="34" charset="0"/>
                <a:ea typeface="Source Sans Pro" panose="020B0503030403020204" pitchFamily="34" charset="0"/>
              </a:rPr>
              <a:t>Order Type with Total Revenue and Service Hours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0DE6B4BB-5BF5-4B0F-AC62-1C687BD47842}"/>
              </a:ext>
            </a:extLst>
          </p:cNvPr>
          <p:cNvPicPr>
            <a:picLocks noChangeAspect="1"/>
          </p:cNvPicPr>
          <p:nvPr/>
        </p:nvPicPr>
        <p:blipFill rotWithShape="1">
          <a:blip r:embed="rId2"/>
          <a:srcRect l="754" t="11880"/>
          <a:stretch/>
        </p:blipFill>
        <p:spPr>
          <a:xfrm>
            <a:off x="646771" y="1360446"/>
            <a:ext cx="7910552" cy="2795240"/>
          </a:xfrm>
          <a:prstGeom prst="rect">
            <a:avLst/>
          </a:prstGeom>
        </p:spPr>
      </p:pic>
      <p:pic>
        <p:nvPicPr>
          <p:cNvPr id="6" name="Graphic 5">
            <a:extLst>
              <a:ext uri="{FF2B5EF4-FFF2-40B4-BE49-F238E27FC236}">
                <a16:creationId xmlns:a16="http://schemas.microsoft.com/office/drawing/2014/main" id="{9D6E332E-AD22-4EA0-B232-68FAE9F17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1190068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Word Cloud for Item Category Description</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6" name="Picture 5">
            <a:extLst>
              <a:ext uri="{FF2B5EF4-FFF2-40B4-BE49-F238E27FC236}">
                <a16:creationId xmlns:a16="http://schemas.microsoft.com/office/drawing/2014/main" id="{566A82C9-0FDC-457B-B8C6-3290CCE7BF73}"/>
              </a:ext>
            </a:extLst>
          </p:cNvPr>
          <p:cNvPicPr>
            <a:picLocks noChangeAspect="1"/>
          </p:cNvPicPr>
          <p:nvPr/>
        </p:nvPicPr>
        <p:blipFill rotWithShape="1">
          <a:blip r:embed="rId5"/>
          <a:srcRect l="21301" t="27172" r="22195" b="6195"/>
          <a:stretch/>
        </p:blipFill>
        <p:spPr>
          <a:xfrm>
            <a:off x="4694976" y="2869712"/>
            <a:ext cx="3359018" cy="2076939"/>
          </a:xfrm>
          <a:prstGeom prst="rect">
            <a:avLst/>
          </a:prstGeom>
        </p:spPr>
      </p:pic>
      <p:pic>
        <p:nvPicPr>
          <p:cNvPr id="10" name="Picture 9">
            <a:extLst>
              <a:ext uri="{FF2B5EF4-FFF2-40B4-BE49-F238E27FC236}">
                <a16:creationId xmlns:a16="http://schemas.microsoft.com/office/drawing/2014/main" id="{31F8017A-1E41-49A6-A3AC-137C53E056A6}"/>
              </a:ext>
            </a:extLst>
          </p:cNvPr>
          <p:cNvPicPr>
            <a:picLocks noChangeAspect="1"/>
          </p:cNvPicPr>
          <p:nvPr/>
        </p:nvPicPr>
        <p:blipFill rotWithShape="1">
          <a:blip r:embed="rId6"/>
          <a:srcRect l="21219" t="25583" r="22114" b="8798"/>
          <a:stretch/>
        </p:blipFill>
        <p:spPr>
          <a:xfrm>
            <a:off x="618774" y="833442"/>
            <a:ext cx="3359018" cy="1926112"/>
          </a:xfrm>
          <a:prstGeom prst="rect">
            <a:avLst/>
          </a:prstGeom>
        </p:spPr>
      </p:pic>
      <p:pic>
        <p:nvPicPr>
          <p:cNvPr id="11" name="Picture 10">
            <a:extLst>
              <a:ext uri="{FF2B5EF4-FFF2-40B4-BE49-F238E27FC236}">
                <a16:creationId xmlns:a16="http://schemas.microsoft.com/office/drawing/2014/main" id="{F0AF41E9-9321-4A6C-89BB-EAE4C3BDE0AD}"/>
              </a:ext>
            </a:extLst>
          </p:cNvPr>
          <p:cNvPicPr>
            <a:picLocks noChangeAspect="1"/>
          </p:cNvPicPr>
          <p:nvPr/>
        </p:nvPicPr>
        <p:blipFill rotWithShape="1">
          <a:blip r:embed="rId7"/>
          <a:srcRect l="21382" t="26595" r="22276" b="7653"/>
          <a:stretch/>
        </p:blipFill>
        <p:spPr>
          <a:xfrm>
            <a:off x="4694976" y="833442"/>
            <a:ext cx="3359018" cy="1926112"/>
          </a:xfrm>
          <a:prstGeom prst="rect">
            <a:avLst/>
          </a:prstGeom>
        </p:spPr>
      </p:pic>
      <p:pic>
        <p:nvPicPr>
          <p:cNvPr id="12" name="Picture 11">
            <a:extLst>
              <a:ext uri="{FF2B5EF4-FFF2-40B4-BE49-F238E27FC236}">
                <a16:creationId xmlns:a16="http://schemas.microsoft.com/office/drawing/2014/main" id="{33EE137B-7AB9-4AB3-AAB9-6AD1ED2C2CB1}"/>
              </a:ext>
            </a:extLst>
          </p:cNvPr>
          <p:cNvPicPr>
            <a:picLocks noChangeAspect="1"/>
          </p:cNvPicPr>
          <p:nvPr/>
        </p:nvPicPr>
        <p:blipFill rotWithShape="1">
          <a:blip r:embed="rId8"/>
          <a:srcRect l="21219" t="27172" r="22033" b="7653"/>
          <a:stretch/>
        </p:blipFill>
        <p:spPr>
          <a:xfrm>
            <a:off x="618774" y="2935212"/>
            <a:ext cx="3359018" cy="2011439"/>
          </a:xfrm>
          <a:prstGeom prst="rect">
            <a:avLst/>
          </a:prstGeom>
        </p:spPr>
      </p:pic>
    </p:spTree>
    <p:extLst>
      <p:ext uri="{BB962C8B-B14F-4D97-AF65-F5344CB8AC3E}">
        <p14:creationId xmlns:p14="http://schemas.microsoft.com/office/powerpoint/2010/main" val="11096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Distribution of Item Category</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3D1A4693-D272-44EC-A555-14CC85C02402}"/>
              </a:ext>
            </a:extLst>
          </p:cNvPr>
          <p:cNvPicPr>
            <a:picLocks noChangeAspect="1"/>
          </p:cNvPicPr>
          <p:nvPr/>
        </p:nvPicPr>
        <p:blipFill>
          <a:blip r:embed="rId3"/>
          <a:stretch>
            <a:fillRect/>
          </a:stretch>
        </p:blipFill>
        <p:spPr>
          <a:xfrm>
            <a:off x="420830" y="1315843"/>
            <a:ext cx="8302339" cy="3300761"/>
          </a:xfrm>
          <a:prstGeom prst="rect">
            <a:avLst/>
          </a:prstGeom>
        </p:spPr>
      </p:pic>
      <p:pic>
        <p:nvPicPr>
          <p:cNvPr id="6" name="Graphic 5">
            <a:extLst>
              <a:ext uri="{FF2B5EF4-FFF2-40B4-BE49-F238E27FC236}">
                <a16:creationId xmlns:a16="http://schemas.microsoft.com/office/drawing/2014/main" id="{1D6025B3-2816-48A4-9B45-0717E77B8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74550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State wise Item Category count </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extLst>
              <a:ext uri="{FF2B5EF4-FFF2-40B4-BE49-F238E27FC236}">
                <a16:creationId xmlns:a16="http://schemas.microsoft.com/office/drawing/2014/main" id="{B87D8A0A-E31C-495F-96E5-D36B33AF1F04}"/>
              </a:ext>
            </a:extLst>
          </p:cNvPr>
          <p:cNvPicPr>
            <a:picLocks noChangeAspect="1"/>
          </p:cNvPicPr>
          <p:nvPr/>
        </p:nvPicPr>
        <p:blipFill rotWithShape="1">
          <a:blip r:embed="rId5"/>
          <a:srcRect l="22195" t="39604" r="33089" b="19349"/>
          <a:stretch/>
        </p:blipFill>
        <p:spPr>
          <a:xfrm>
            <a:off x="655984" y="973872"/>
            <a:ext cx="3916016" cy="2022089"/>
          </a:xfrm>
          <a:prstGeom prst="rect">
            <a:avLst/>
          </a:prstGeom>
        </p:spPr>
      </p:pic>
      <p:pic>
        <p:nvPicPr>
          <p:cNvPr id="7" name="Picture 6">
            <a:extLst>
              <a:ext uri="{FF2B5EF4-FFF2-40B4-BE49-F238E27FC236}">
                <a16:creationId xmlns:a16="http://schemas.microsoft.com/office/drawing/2014/main" id="{B523025A-5FAC-4820-AB02-DA2DB43E4610}"/>
              </a:ext>
            </a:extLst>
          </p:cNvPr>
          <p:cNvPicPr>
            <a:picLocks noChangeAspect="1"/>
          </p:cNvPicPr>
          <p:nvPr/>
        </p:nvPicPr>
        <p:blipFill rotWithShape="1">
          <a:blip r:embed="rId6"/>
          <a:srcRect l="22032" t="46107" r="34228" b="13423"/>
          <a:stretch/>
        </p:blipFill>
        <p:spPr>
          <a:xfrm>
            <a:off x="4572000" y="973872"/>
            <a:ext cx="3803513" cy="2022089"/>
          </a:xfrm>
          <a:prstGeom prst="rect">
            <a:avLst/>
          </a:prstGeom>
        </p:spPr>
      </p:pic>
      <p:pic>
        <p:nvPicPr>
          <p:cNvPr id="8" name="Picture 7">
            <a:extLst>
              <a:ext uri="{FF2B5EF4-FFF2-40B4-BE49-F238E27FC236}">
                <a16:creationId xmlns:a16="http://schemas.microsoft.com/office/drawing/2014/main" id="{4E51ED92-FB11-496B-9B2A-3BB3D8C83AAB}"/>
              </a:ext>
            </a:extLst>
          </p:cNvPr>
          <p:cNvPicPr>
            <a:picLocks noChangeAspect="1"/>
          </p:cNvPicPr>
          <p:nvPr/>
        </p:nvPicPr>
        <p:blipFill rotWithShape="1">
          <a:blip r:embed="rId7"/>
          <a:srcRect l="21057" t="39314" r="33903" b="18934"/>
          <a:stretch/>
        </p:blipFill>
        <p:spPr>
          <a:xfrm>
            <a:off x="529604" y="2995961"/>
            <a:ext cx="3916016" cy="2022089"/>
          </a:xfrm>
          <a:prstGeom prst="rect">
            <a:avLst/>
          </a:prstGeom>
        </p:spPr>
      </p:pic>
      <p:pic>
        <p:nvPicPr>
          <p:cNvPr id="9" name="Picture 8">
            <a:extLst>
              <a:ext uri="{FF2B5EF4-FFF2-40B4-BE49-F238E27FC236}">
                <a16:creationId xmlns:a16="http://schemas.microsoft.com/office/drawing/2014/main" id="{7DA45C6F-F421-4A0E-909A-5B37BA54419A}"/>
              </a:ext>
            </a:extLst>
          </p:cNvPr>
          <p:cNvPicPr>
            <a:picLocks noChangeAspect="1"/>
          </p:cNvPicPr>
          <p:nvPr/>
        </p:nvPicPr>
        <p:blipFill rotWithShape="1">
          <a:blip r:embed="rId8"/>
          <a:srcRect l="21788" t="36857" r="34309" b="22385"/>
          <a:stretch/>
        </p:blipFill>
        <p:spPr>
          <a:xfrm>
            <a:off x="4515748" y="2995961"/>
            <a:ext cx="3916016" cy="2022089"/>
          </a:xfrm>
          <a:prstGeom prst="rect">
            <a:avLst/>
          </a:prstGeom>
        </p:spPr>
      </p:pic>
    </p:spTree>
    <p:extLst>
      <p:ext uri="{BB962C8B-B14F-4D97-AF65-F5344CB8AC3E}">
        <p14:creationId xmlns:p14="http://schemas.microsoft.com/office/powerpoint/2010/main" val="351994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4625540"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cs typeface="Dubai Medium" panose="020B0604020202020204" pitchFamily="34" charset="-78"/>
              </a:rPr>
              <a:t>Business Problem</a:t>
            </a:r>
            <a:endParaRPr lang="en-IN" sz="2200" dirty="0">
              <a:latin typeface="Source Sans Pro" panose="020B0503030403020204" pitchFamily="34" charset="0"/>
              <a:ea typeface="Source Sans Pro" panose="020B0503030403020204" pitchFamily="34" charset="0"/>
              <a:cs typeface="Dubai Medium" panose="020B0604020202020204" pitchFamily="34" charset="-78"/>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5" name="Google Shape;72;p12">
            <a:extLst>
              <a:ext uri="{FF2B5EF4-FFF2-40B4-BE49-F238E27FC236}">
                <a16:creationId xmlns:a16="http://schemas.microsoft.com/office/drawing/2014/main" id="{507232C5-5E49-4F23-A856-902A44FCE953}"/>
              </a:ext>
            </a:extLst>
          </p:cNvPr>
          <p:cNvGrpSpPr/>
          <p:nvPr/>
        </p:nvGrpSpPr>
        <p:grpSpPr>
          <a:xfrm>
            <a:off x="817757" y="387436"/>
            <a:ext cx="237893" cy="311371"/>
            <a:chOff x="6718575" y="2318625"/>
            <a:chExt cx="256950" cy="407375"/>
          </a:xfrm>
        </p:grpSpPr>
        <p:sp>
          <p:nvSpPr>
            <p:cNvPr id="6" name="Google Shape;73;p12">
              <a:extLst>
                <a:ext uri="{FF2B5EF4-FFF2-40B4-BE49-F238E27FC236}">
                  <a16:creationId xmlns:a16="http://schemas.microsoft.com/office/drawing/2014/main" id="{5E25C1D6-A9CC-4190-960D-3261C0C10A41}"/>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p12">
              <a:extLst>
                <a:ext uri="{FF2B5EF4-FFF2-40B4-BE49-F238E27FC236}">
                  <a16:creationId xmlns:a16="http://schemas.microsoft.com/office/drawing/2014/main" id="{F4CD45BE-793F-434C-B769-218BDE84E032}"/>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p12">
              <a:extLst>
                <a:ext uri="{FF2B5EF4-FFF2-40B4-BE49-F238E27FC236}">
                  <a16:creationId xmlns:a16="http://schemas.microsoft.com/office/drawing/2014/main" id="{34A64D7A-0217-4CD0-A6D5-31162E452FC0}"/>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p12">
              <a:extLst>
                <a:ext uri="{FF2B5EF4-FFF2-40B4-BE49-F238E27FC236}">
                  <a16:creationId xmlns:a16="http://schemas.microsoft.com/office/drawing/2014/main" id="{584129AF-FC83-4BF5-8872-AE5D9C5F44B2}"/>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2">
              <a:extLst>
                <a:ext uri="{FF2B5EF4-FFF2-40B4-BE49-F238E27FC236}">
                  <a16:creationId xmlns:a16="http://schemas.microsoft.com/office/drawing/2014/main" id="{ED7B274F-354D-4034-BA66-11B760B5850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p12">
              <a:extLst>
                <a:ext uri="{FF2B5EF4-FFF2-40B4-BE49-F238E27FC236}">
                  <a16:creationId xmlns:a16="http://schemas.microsoft.com/office/drawing/2014/main" id="{4A054B21-C4F4-41BF-9793-1414291DD621}"/>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p12">
              <a:extLst>
                <a:ext uri="{FF2B5EF4-FFF2-40B4-BE49-F238E27FC236}">
                  <a16:creationId xmlns:a16="http://schemas.microsoft.com/office/drawing/2014/main" id="{E89ECFE9-A2D7-453B-8239-9D828D9D0145}"/>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p12">
              <a:extLst>
                <a:ext uri="{FF2B5EF4-FFF2-40B4-BE49-F238E27FC236}">
                  <a16:creationId xmlns:a16="http://schemas.microsoft.com/office/drawing/2014/main" id="{280420E9-EC2D-41AB-9043-A8552A608265}"/>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547BF55E-EC10-403C-ABBD-13CCD64D5C9D}"/>
              </a:ext>
            </a:extLst>
          </p:cNvPr>
          <p:cNvSpPr txBox="1"/>
          <p:nvPr/>
        </p:nvSpPr>
        <p:spPr>
          <a:xfrm>
            <a:off x="453656" y="928577"/>
            <a:ext cx="7927514" cy="384720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Geolocation Based Analysis</a:t>
            </a:r>
            <a:r>
              <a:rPr lang="en-IN" dirty="0"/>
              <a:t>:</a:t>
            </a:r>
          </a:p>
          <a:p>
            <a:endParaRPr lang="en-IN" dirty="0"/>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Extract insights regarding the ownership pattern of cars based on location features of the customers.</a:t>
            </a:r>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 Find out how the different type of services and service time vary with location.</a:t>
            </a:r>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Analyse the revenue generated at different  locations throughout the country</a:t>
            </a:r>
          </a:p>
          <a:p>
            <a:pPr marL="285750" indent="-285750">
              <a:buFont typeface="Wingdings" panose="05000000000000000000" pitchFamily="2" charset="2"/>
              <a:buChar char="q"/>
            </a:pPr>
            <a:endParaRPr lang="en-IN" sz="12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Market Segmentation: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Divide the customer base into different segments based on the activeness, number of visits to garage, service type and revenue generated . </a:t>
            </a:r>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This will help to better understand the customer behavioural patterns and have targeted marketing campaigns and rewards based on the segments</a:t>
            </a:r>
          </a:p>
          <a:p>
            <a:pPr marL="285750" indent="-285750">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Customer Lifetime Value Prediction: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Predict the value given by the customer over his lifetime based on the average spend over a year and number of visits.</a:t>
            </a:r>
          </a:p>
          <a:p>
            <a:pPr marL="285750" indent="-285750">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Analysing CLV would help Mahindra First Choice focus on the customers who are going to generate good value to the company.</a:t>
            </a:r>
          </a:p>
          <a:p>
            <a:endParaRPr lang="en-IN" dirty="0"/>
          </a:p>
        </p:txBody>
      </p:sp>
    </p:spTree>
    <p:extLst>
      <p:ext uri="{BB962C8B-B14F-4D97-AF65-F5344CB8AC3E}">
        <p14:creationId xmlns:p14="http://schemas.microsoft.com/office/powerpoint/2010/main" val="1705009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Distribution of Materials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hlinkClick r:id="rId3" action="ppaction://hlinkfile"/>
            <a:extLst>
              <a:ext uri="{FF2B5EF4-FFF2-40B4-BE49-F238E27FC236}">
                <a16:creationId xmlns:a16="http://schemas.microsoft.com/office/drawing/2014/main" id="{CDE0B4F5-C649-4F26-A18B-AF2761E74CAC}"/>
              </a:ext>
            </a:extLst>
          </p:cNvPr>
          <p:cNvPicPr>
            <a:picLocks noChangeAspect="1"/>
          </p:cNvPicPr>
          <p:nvPr/>
        </p:nvPicPr>
        <p:blipFill rotWithShape="1">
          <a:blip r:embed="rId4"/>
          <a:srcRect l="20569" t="35555" r="19430" b="12845"/>
          <a:stretch/>
        </p:blipFill>
        <p:spPr>
          <a:xfrm>
            <a:off x="968188" y="1278105"/>
            <a:ext cx="7207624" cy="3486614"/>
          </a:xfrm>
          <a:prstGeom prst="rect">
            <a:avLst/>
          </a:prstGeom>
        </p:spPr>
      </p:pic>
      <p:pic>
        <p:nvPicPr>
          <p:cNvPr id="5" name="Graphic 4">
            <a:extLst>
              <a:ext uri="{FF2B5EF4-FFF2-40B4-BE49-F238E27FC236}">
                <a16:creationId xmlns:a16="http://schemas.microsoft.com/office/drawing/2014/main" id="{98C6276D-FAF6-4ADE-9772-A2F5DACC6B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723651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Top Materials required across Seasons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7" name="Graphic 6">
            <a:extLst>
              <a:ext uri="{FF2B5EF4-FFF2-40B4-BE49-F238E27FC236}">
                <a16:creationId xmlns:a16="http://schemas.microsoft.com/office/drawing/2014/main" id="{A3E1138D-B399-4946-A63D-83619A4F5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10" name="Picture 9">
            <a:hlinkClick r:id="rId5" action="ppaction://hlinkfile"/>
            <a:extLst>
              <a:ext uri="{FF2B5EF4-FFF2-40B4-BE49-F238E27FC236}">
                <a16:creationId xmlns:a16="http://schemas.microsoft.com/office/drawing/2014/main" id="{D965006E-57A5-4A60-AB98-8A8C026C09DC}"/>
              </a:ext>
            </a:extLst>
          </p:cNvPr>
          <p:cNvPicPr>
            <a:picLocks noChangeAspect="1"/>
          </p:cNvPicPr>
          <p:nvPr/>
        </p:nvPicPr>
        <p:blipFill rotWithShape="1">
          <a:blip r:embed="rId6"/>
          <a:srcRect l="20976" t="30931" r="19349" b="11979"/>
          <a:stretch/>
        </p:blipFill>
        <p:spPr>
          <a:xfrm>
            <a:off x="2433932" y="2883749"/>
            <a:ext cx="4215161" cy="2171668"/>
          </a:xfrm>
          <a:prstGeom prst="rect">
            <a:avLst/>
          </a:prstGeom>
        </p:spPr>
      </p:pic>
      <p:pic>
        <p:nvPicPr>
          <p:cNvPr id="8" name="Picture 7">
            <a:hlinkClick r:id="rId7" action="ppaction://hlinkfile"/>
            <a:extLst>
              <a:ext uri="{FF2B5EF4-FFF2-40B4-BE49-F238E27FC236}">
                <a16:creationId xmlns:a16="http://schemas.microsoft.com/office/drawing/2014/main" id="{C9C14464-1114-4B3F-9391-C87D05BD0C85}"/>
              </a:ext>
            </a:extLst>
          </p:cNvPr>
          <p:cNvPicPr>
            <a:picLocks noChangeAspect="1"/>
          </p:cNvPicPr>
          <p:nvPr/>
        </p:nvPicPr>
        <p:blipFill rotWithShape="1">
          <a:blip r:embed="rId8"/>
          <a:srcRect l="21382" t="33966" r="19512" b="9811"/>
          <a:stretch/>
        </p:blipFill>
        <p:spPr>
          <a:xfrm>
            <a:off x="586546" y="1033345"/>
            <a:ext cx="3694772" cy="2104061"/>
          </a:xfrm>
          <a:prstGeom prst="rect">
            <a:avLst/>
          </a:prstGeom>
        </p:spPr>
      </p:pic>
      <p:pic>
        <p:nvPicPr>
          <p:cNvPr id="9" name="Picture 8">
            <a:hlinkClick r:id="rId9" action="ppaction://hlinkfile"/>
            <a:extLst>
              <a:ext uri="{FF2B5EF4-FFF2-40B4-BE49-F238E27FC236}">
                <a16:creationId xmlns:a16="http://schemas.microsoft.com/office/drawing/2014/main" id="{7897EBDD-D3BF-4DB2-B3F6-F94E99B7735F}"/>
              </a:ext>
            </a:extLst>
          </p:cNvPr>
          <p:cNvPicPr>
            <a:picLocks noChangeAspect="1"/>
          </p:cNvPicPr>
          <p:nvPr/>
        </p:nvPicPr>
        <p:blipFill rotWithShape="1">
          <a:blip r:embed="rId10"/>
          <a:srcRect l="21057" t="32520" r="18211" b="10678"/>
          <a:stretch/>
        </p:blipFill>
        <p:spPr>
          <a:xfrm>
            <a:off x="4579432" y="951570"/>
            <a:ext cx="3694773" cy="2104061"/>
          </a:xfrm>
          <a:prstGeom prst="rect">
            <a:avLst/>
          </a:prstGeom>
        </p:spPr>
      </p:pic>
    </p:spTree>
    <p:extLst>
      <p:ext uri="{BB962C8B-B14F-4D97-AF65-F5344CB8AC3E}">
        <p14:creationId xmlns:p14="http://schemas.microsoft.com/office/powerpoint/2010/main" val="4077412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OSL Total for Top States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Graphic 5">
            <a:extLst>
              <a:ext uri="{FF2B5EF4-FFF2-40B4-BE49-F238E27FC236}">
                <a16:creationId xmlns:a16="http://schemas.microsoft.com/office/drawing/2014/main" id="{C23DEF6C-EBFC-4E80-84B0-128DD532B1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hlinkClick r:id="rId5" action="ppaction://hlinkfile"/>
            <a:extLst>
              <a:ext uri="{FF2B5EF4-FFF2-40B4-BE49-F238E27FC236}">
                <a16:creationId xmlns:a16="http://schemas.microsoft.com/office/drawing/2014/main" id="{F6A338C6-CB4E-46AD-A54C-037D59104C31}"/>
              </a:ext>
            </a:extLst>
          </p:cNvPr>
          <p:cNvPicPr>
            <a:picLocks noChangeAspect="1"/>
          </p:cNvPicPr>
          <p:nvPr/>
        </p:nvPicPr>
        <p:blipFill rotWithShape="1">
          <a:blip r:embed="rId6"/>
          <a:srcRect l="21464" t="34833" r="19675" b="7653"/>
          <a:stretch/>
        </p:blipFill>
        <p:spPr>
          <a:xfrm>
            <a:off x="1294741" y="1025729"/>
            <a:ext cx="6554518" cy="3602483"/>
          </a:xfrm>
          <a:prstGeom prst="rect">
            <a:avLst/>
          </a:prstGeom>
        </p:spPr>
      </p:pic>
    </p:spTree>
    <p:extLst>
      <p:ext uri="{BB962C8B-B14F-4D97-AF65-F5344CB8AC3E}">
        <p14:creationId xmlns:p14="http://schemas.microsoft.com/office/powerpoint/2010/main" val="282183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OSL Total for Top Plants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Graphic 4">
            <a:extLst>
              <a:ext uri="{FF2B5EF4-FFF2-40B4-BE49-F238E27FC236}">
                <a16:creationId xmlns:a16="http://schemas.microsoft.com/office/drawing/2014/main" id="{E13B131F-DC98-4747-AB31-434BE0C74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6" name="Picture 5">
            <a:hlinkClick r:id="rId5" action="ppaction://hlinkfile"/>
            <a:extLst>
              <a:ext uri="{FF2B5EF4-FFF2-40B4-BE49-F238E27FC236}">
                <a16:creationId xmlns:a16="http://schemas.microsoft.com/office/drawing/2014/main" id="{E33D031B-28F9-42DA-AABF-335C2B456964}"/>
              </a:ext>
            </a:extLst>
          </p:cNvPr>
          <p:cNvPicPr>
            <a:picLocks noChangeAspect="1"/>
          </p:cNvPicPr>
          <p:nvPr/>
        </p:nvPicPr>
        <p:blipFill rotWithShape="1">
          <a:blip r:embed="rId6"/>
          <a:srcRect l="21057" t="29919" r="19756" b="15303"/>
          <a:stretch/>
        </p:blipFill>
        <p:spPr>
          <a:xfrm>
            <a:off x="1301919" y="1085040"/>
            <a:ext cx="6540162" cy="3404838"/>
          </a:xfrm>
          <a:prstGeom prst="rect">
            <a:avLst/>
          </a:prstGeom>
        </p:spPr>
      </p:pic>
    </p:spTree>
    <p:extLst>
      <p:ext uri="{BB962C8B-B14F-4D97-AF65-F5344CB8AC3E}">
        <p14:creationId xmlns:p14="http://schemas.microsoft.com/office/powerpoint/2010/main" val="1447008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Average OSL per Plant for Top States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Graphic 4">
            <a:extLst>
              <a:ext uri="{FF2B5EF4-FFF2-40B4-BE49-F238E27FC236}">
                <a16:creationId xmlns:a16="http://schemas.microsoft.com/office/drawing/2014/main" id="{5515AF80-9798-4F9C-A34F-FA95DABFB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6" name="Picture 5">
            <a:hlinkClick r:id="rId5" action="ppaction://hlinkfile"/>
            <a:extLst>
              <a:ext uri="{FF2B5EF4-FFF2-40B4-BE49-F238E27FC236}">
                <a16:creationId xmlns:a16="http://schemas.microsoft.com/office/drawing/2014/main" id="{06551967-D92D-44C3-8372-E6FBA1B9C335}"/>
              </a:ext>
            </a:extLst>
          </p:cNvPr>
          <p:cNvPicPr>
            <a:picLocks noChangeAspect="1"/>
          </p:cNvPicPr>
          <p:nvPr/>
        </p:nvPicPr>
        <p:blipFill rotWithShape="1">
          <a:blip r:embed="rId6"/>
          <a:srcRect l="21057" t="32809" r="20081" b="9377"/>
          <a:stretch/>
        </p:blipFill>
        <p:spPr>
          <a:xfrm>
            <a:off x="1248416" y="1077381"/>
            <a:ext cx="6647167" cy="3672470"/>
          </a:xfrm>
          <a:prstGeom prst="rect">
            <a:avLst/>
          </a:prstGeom>
        </p:spPr>
      </p:pic>
    </p:spTree>
    <p:extLst>
      <p:ext uri="{BB962C8B-B14F-4D97-AF65-F5344CB8AC3E}">
        <p14:creationId xmlns:p14="http://schemas.microsoft.com/office/powerpoint/2010/main" val="3831409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State wise revenue </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hlinkClick r:id="rId5" action="ppaction://hlinkfile"/>
            <a:extLst>
              <a:ext uri="{FF2B5EF4-FFF2-40B4-BE49-F238E27FC236}">
                <a16:creationId xmlns:a16="http://schemas.microsoft.com/office/drawing/2014/main" id="{90DF3F18-028A-40A6-8463-8CCD187B6530}"/>
              </a:ext>
            </a:extLst>
          </p:cNvPr>
          <p:cNvPicPr>
            <a:picLocks noChangeAspect="1"/>
          </p:cNvPicPr>
          <p:nvPr/>
        </p:nvPicPr>
        <p:blipFill rotWithShape="1">
          <a:blip r:embed="rId6"/>
          <a:srcRect l="26260" t="29630" r="20813" b="8799"/>
          <a:stretch/>
        </p:blipFill>
        <p:spPr>
          <a:xfrm>
            <a:off x="1381250" y="856549"/>
            <a:ext cx="6320526" cy="3968334"/>
          </a:xfrm>
          <a:prstGeom prst="rect">
            <a:avLst/>
          </a:prstGeom>
        </p:spPr>
      </p:pic>
    </p:spTree>
    <p:extLst>
      <p:ext uri="{BB962C8B-B14F-4D97-AF65-F5344CB8AC3E}">
        <p14:creationId xmlns:p14="http://schemas.microsoft.com/office/powerpoint/2010/main" val="124020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Year wise Revenue</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FDF1103E-7079-44CE-B7A4-D21FB763BCEA}"/>
              </a:ext>
            </a:extLst>
          </p:cNvPr>
          <p:cNvPicPr>
            <a:picLocks noChangeAspect="1"/>
          </p:cNvPicPr>
          <p:nvPr/>
        </p:nvPicPr>
        <p:blipFill>
          <a:blip r:embed="rId3"/>
          <a:stretch>
            <a:fillRect/>
          </a:stretch>
        </p:blipFill>
        <p:spPr>
          <a:xfrm>
            <a:off x="1786141" y="959348"/>
            <a:ext cx="5571717" cy="4005268"/>
          </a:xfrm>
          <a:prstGeom prst="rect">
            <a:avLst/>
          </a:prstGeom>
        </p:spPr>
      </p:pic>
      <p:pic>
        <p:nvPicPr>
          <p:cNvPr id="6" name="Graphic 5">
            <a:extLst>
              <a:ext uri="{FF2B5EF4-FFF2-40B4-BE49-F238E27FC236}">
                <a16:creationId xmlns:a16="http://schemas.microsoft.com/office/drawing/2014/main" id="{FF67EDB1-32E9-440D-BD27-564E7D9AA5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3775212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Year wise Revenue of Top States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C10ECD08-76F8-42EB-B68F-BF0E6DE714F5}"/>
              </a:ext>
            </a:extLst>
          </p:cNvPr>
          <p:cNvPicPr>
            <a:picLocks noChangeAspect="1"/>
          </p:cNvPicPr>
          <p:nvPr/>
        </p:nvPicPr>
        <p:blipFill>
          <a:blip r:embed="rId3"/>
          <a:stretch>
            <a:fillRect/>
          </a:stretch>
        </p:blipFill>
        <p:spPr>
          <a:xfrm>
            <a:off x="1056671" y="915119"/>
            <a:ext cx="7030658" cy="3961801"/>
          </a:xfrm>
          <a:prstGeom prst="rect">
            <a:avLst/>
          </a:prstGeom>
        </p:spPr>
      </p:pic>
      <p:pic>
        <p:nvPicPr>
          <p:cNvPr id="6" name="Graphic 5">
            <a:extLst>
              <a:ext uri="{FF2B5EF4-FFF2-40B4-BE49-F238E27FC236}">
                <a16:creationId xmlns:a16="http://schemas.microsoft.com/office/drawing/2014/main" id="{0392B8CB-C689-437D-91DD-3E601E051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6477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Model wise Yearly revenue</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hlinkClick r:id="rId5" action="ppaction://hlinkfile"/>
            <a:extLst>
              <a:ext uri="{FF2B5EF4-FFF2-40B4-BE49-F238E27FC236}">
                <a16:creationId xmlns:a16="http://schemas.microsoft.com/office/drawing/2014/main" id="{8A42617B-02D5-4595-86A0-D7D4F6C9CD30}"/>
              </a:ext>
            </a:extLst>
          </p:cNvPr>
          <p:cNvPicPr>
            <a:picLocks noChangeAspect="1"/>
          </p:cNvPicPr>
          <p:nvPr/>
        </p:nvPicPr>
        <p:blipFill rotWithShape="1">
          <a:blip r:embed="rId6"/>
          <a:srcRect l="21301" t="26450" r="21463" b="24119"/>
          <a:stretch/>
        </p:blipFill>
        <p:spPr>
          <a:xfrm>
            <a:off x="1321777" y="1260129"/>
            <a:ext cx="6500445" cy="3157887"/>
          </a:xfrm>
          <a:prstGeom prst="rect">
            <a:avLst/>
          </a:prstGeom>
        </p:spPr>
      </p:pic>
    </p:spTree>
    <p:extLst>
      <p:ext uri="{BB962C8B-B14F-4D97-AF65-F5344CB8AC3E}">
        <p14:creationId xmlns:p14="http://schemas.microsoft.com/office/powerpoint/2010/main" val="2171829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Average Revenue per Marketing Source</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82C88F58-EDE4-4F4E-8305-3D0D382E2A06}"/>
              </a:ext>
            </a:extLst>
          </p:cNvPr>
          <p:cNvPicPr>
            <a:picLocks noChangeAspect="1"/>
          </p:cNvPicPr>
          <p:nvPr/>
        </p:nvPicPr>
        <p:blipFill rotWithShape="1">
          <a:blip r:embed="rId2"/>
          <a:srcRect t="-363"/>
          <a:stretch/>
        </p:blipFill>
        <p:spPr>
          <a:xfrm>
            <a:off x="619366" y="1100252"/>
            <a:ext cx="7844293" cy="3627295"/>
          </a:xfrm>
          <a:prstGeom prst="rect">
            <a:avLst/>
          </a:prstGeom>
        </p:spPr>
      </p:pic>
      <p:pic>
        <p:nvPicPr>
          <p:cNvPr id="13" name="Graphic 12">
            <a:extLst>
              <a:ext uri="{FF2B5EF4-FFF2-40B4-BE49-F238E27FC236}">
                <a16:creationId xmlns:a16="http://schemas.microsoft.com/office/drawing/2014/main" id="{AD805AFB-D138-4569-8045-169D2F9E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1"/>
            <a:ext cx="330824" cy="330824"/>
          </a:xfrm>
          <a:prstGeom prst="rect">
            <a:avLst/>
          </a:prstGeom>
        </p:spPr>
      </p:pic>
    </p:spTree>
    <p:extLst>
      <p:ext uri="{BB962C8B-B14F-4D97-AF65-F5344CB8AC3E}">
        <p14:creationId xmlns:p14="http://schemas.microsoft.com/office/powerpoint/2010/main" val="332651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ubtitle 5">
            <a:extLst>
              <a:ext uri="{FF2B5EF4-FFF2-40B4-BE49-F238E27FC236}">
                <a16:creationId xmlns:a16="http://schemas.microsoft.com/office/drawing/2014/main" id="{BAD768DE-3888-43D1-B871-0700070AEA28}"/>
              </a:ext>
            </a:extLst>
          </p:cNvPr>
          <p:cNvSpPr>
            <a:spLocks noGrp="1"/>
          </p:cNvSpPr>
          <p:nvPr>
            <p:ph type="subTitle" idx="1"/>
          </p:nvPr>
        </p:nvSpPr>
        <p:spPr/>
        <p:txBody>
          <a:bodyPr/>
          <a:lstStyle/>
          <a:p>
            <a:r>
              <a:rPr lang="en-US" sz="1800" dirty="0"/>
              <a:t>Lets Start with the first steps of Visualizations</a:t>
            </a:r>
            <a:endParaRPr lang="en-IN" sz="1800" dirty="0"/>
          </a:p>
        </p:txBody>
      </p:sp>
      <p:sp>
        <p:nvSpPr>
          <p:cNvPr id="110" name="Google Shape;110;p15"/>
          <p:cNvSpPr txBox="1">
            <a:spLocks noGrp="1"/>
          </p:cNvSpPr>
          <p:nvPr>
            <p:ph type="ctrTitle"/>
          </p:nvPr>
        </p:nvSpPr>
        <p:spPr/>
        <p:txBody>
          <a:bodyPr/>
          <a:lstStyle/>
          <a:p>
            <a:pPr lvl="0"/>
            <a:r>
              <a:rPr lang="en-US" dirty="0">
                <a:sym typeface="Quattrocento Sans"/>
              </a:rPr>
              <a:t>Exploratory Data Analysis</a:t>
            </a:r>
          </a:p>
        </p:txBody>
      </p:sp>
      <p:sp>
        <p:nvSpPr>
          <p:cNvPr id="113" name="Google Shape;113;p15"/>
          <p:cNvSpPr txBox="1">
            <a:spLocks noGrp="1"/>
          </p:cNvSpPr>
          <p:nvPr>
            <p:ph type="sldNum" idx="12"/>
          </p:nvPr>
        </p:nvSpPr>
        <p:spPr/>
        <p:txBody>
          <a:bodyPr/>
          <a:lstStyle/>
          <a:p>
            <a:pPr lvl="0"/>
            <a:fld id="{00000000-1234-1234-1234-123412341234}" type="slidenum">
              <a:rPr lang="en"/>
              <a:pPr lvl="0"/>
              <a:t>3</a:t>
            </a:fld>
            <a:endParaRPr lang="en"/>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8" name="Graphic 7">
            <a:extLst>
              <a:ext uri="{FF2B5EF4-FFF2-40B4-BE49-F238E27FC236}">
                <a16:creationId xmlns:a16="http://schemas.microsoft.com/office/drawing/2014/main" id="{3DBAFE39-0704-4E7E-AECF-53475859E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721" y="2298584"/>
            <a:ext cx="471895" cy="4718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6"/>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Top Marketing Sources and Total revenue</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7" name="Picture 6">
            <a:extLst>
              <a:ext uri="{FF2B5EF4-FFF2-40B4-BE49-F238E27FC236}">
                <a16:creationId xmlns:a16="http://schemas.microsoft.com/office/drawing/2014/main" id="{CD7B364C-AA35-42EB-A8BC-BFF35BD0BFB3}"/>
              </a:ext>
            </a:extLst>
          </p:cNvPr>
          <p:cNvPicPr>
            <a:picLocks noChangeAspect="1"/>
          </p:cNvPicPr>
          <p:nvPr/>
        </p:nvPicPr>
        <p:blipFill>
          <a:blip r:embed="rId2"/>
          <a:stretch>
            <a:fillRect/>
          </a:stretch>
        </p:blipFill>
        <p:spPr>
          <a:xfrm>
            <a:off x="475328" y="1248936"/>
            <a:ext cx="8208211" cy="3360234"/>
          </a:xfrm>
          <a:prstGeom prst="rect">
            <a:avLst/>
          </a:prstGeom>
        </p:spPr>
      </p:pic>
      <p:pic>
        <p:nvPicPr>
          <p:cNvPr id="5" name="Graphic 4">
            <a:extLst>
              <a:ext uri="{FF2B5EF4-FFF2-40B4-BE49-F238E27FC236}">
                <a16:creationId xmlns:a16="http://schemas.microsoft.com/office/drawing/2014/main" id="{8A44652C-8C4B-4656-A3C2-F33FF9B91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2728760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Efficiency of Top Plants</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10" name="Picture 9">
            <a:extLst>
              <a:ext uri="{FF2B5EF4-FFF2-40B4-BE49-F238E27FC236}">
                <a16:creationId xmlns:a16="http://schemas.microsoft.com/office/drawing/2014/main" id="{FC2C63A1-D1F6-47D3-83DD-C87F832FED66}"/>
              </a:ext>
            </a:extLst>
          </p:cNvPr>
          <p:cNvPicPr>
            <a:picLocks noChangeAspect="1"/>
          </p:cNvPicPr>
          <p:nvPr/>
        </p:nvPicPr>
        <p:blipFill>
          <a:blip r:embed="rId5"/>
          <a:stretch>
            <a:fillRect/>
          </a:stretch>
        </p:blipFill>
        <p:spPr>
          <a:xfrm>
            <a:off x="264642" y="2337833"/>
            <a:ext cx="3558586" cy="21243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411BC5-8E79-4382-AE4E-01B50E0C0B91}"/>
                  </a:ext>
                </a:extLst>
              </p:cNvPr>
              <p:cNvSpPr txBox="1"/>
              <p:nvPr/>
            </p:nvSpPr>
            <p:spPr>
              <a:xfrm>
                <a:off x="906026" y="1049079"/>
                <a:ext cx="6882196" cy="754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𝑃𝑙𝑎𝑛𝑡</m:t>
                      </m:r>
                      <m:r>
                        <a:rPr lang="en-IN" b="0" i="1" smtClean="0">
                          <a:latin typeface="Cambria Math" panose="02040503050406030204" pitchFamily="18" charset="0"/>
                        </a:rPr>
                        <m:t> </m:t>
                      </m:r>
                      <m:r>
                        <a:rPr lang="en-IN" b="0" i="1" smtClean="0">
                          <a:latin typeface="Cambria Math" panose="02040503050406030204" pitchFamily="18" charset="0"/>
                        </a:rPr>
                        <m:t>𝐸𝑓𝑓𝑖𝑐𝑒𝑛𝑦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𝑃𝑙𝑎𝑛𝑡</m:t>
                          </m:r>
                          <m:r>
                            <a:rPr lang="en-IN" b="0" i="1" smtClean="0">
                              <a:latin typeface="Cambria Math" panose="02040503050406030204" pitchFamily="18" charset="0"/>
                            </a:rPr>
                            <m:t> </m:t>
                          </m:r>
                          <m:r>
                            <a:rPr lang="en-IN" b="0" i="1" smtClean="0">
                              <a:latin typeface="Cambria Math" panose="02040503050406030204" pitchFamily="18" charset="0"/>
                            </a:rPr>
                            <m:t>𝑅𝑒𝑣𝑒𝑛𝑢𝑒</m:t>
                          </m:r>
                        </m:num>
                        <m:den>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𝑛𝑢𝑚𝑏𝑒𝑟</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𝑖𝑛𝑣𝑜𝑖𝑐𝑒𝑠</m:t>
                          </m:r>
                          <m:r>
                            <a:rPr lang="en-IN" b="0" i="1" smtClean="0">
                              <a:latin typeface="Cambria Math" panose="02040503050406030204" pitchFamily="18" charset="0"/>
                            </a:rPr>
                            <m:t> ∗</m:t>
                          </m:r>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𝑆𝑒𝑟𝑣𝑖𝑐𝑒</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 </m:t>
                          </m:r>
                          <m:r>
                            <a:rPr lang="en-IN" b="0" i="1" smtClean="0">
                              <a:latin typeface="Cambria Math" panose="02040503050406030204" pitchFamily="18" charset="0"/>
                            </a:rPr>
                            <m:t>𝑖𝑛</m:t>
                          </m:r>
                          <m:r>
                            <a:rPr lang="en-IN" b="0" i="1" smtClean="0">
                              <a:latin typeface="Cambria Math" panose="02040503050406030204" pitchFamily="18" charset="0"/>
                            </a:rPr>
                            <m:t> </m:t>
                          </m:r>
                          <m:r>
                            <a:rPr lang="en-IN" b="0" i="1" smtClean="0">
                              <a:latin typeface="Cambria Math" panose="02040503050406030204" pitchFamily="18" charset="0"/>
                            </a:rPr>
                            <m:t>h𝑟𝑠</m:t>
                          </m:r>
                        </m:den>
                      </m:f>
                    </m:oMath>
                  </m:oMathPara>
                </a14:m>
                <a:endParaRPr lang="en-IN" b="0" dirty="0"/>
              </a:p>
              <a:p>
                <a:endParaRPr lang="en-IN" dirty="0"/>
              </a:p>
            </p:txBody>
          </p:sp>
        </mc:Choice>
        <mc:Fallback xmlns="">
          <p:sp>
            <p:nvSpPr>
              <p:cNvPr id="4" name="TextBox 3">
                <a:extLst>
                  <a:ext uri="{FF2B5EF4-FFF2-40B4-BE49-F238E27FC236}">
                    <a16:creationId xmlns:a16="http://schemas.microsoft.com/office/drawing/2014/main" id="{96411BC5-8E79-4382-AE4E-01B50E0C0B91}"/>
                  </a:ext>
                </a:extLst>
              </p:cNvPr>
              <p:cNvSpPr txBox="1">
                <a:spLocks noRot="1" noChangeAspect="1" noMove="1" noResize="1" noEditPoints="1" noAdjustHandles="1" noChangeArrowheads="1" noChangeShapeType="1" noTextEdit="1"/>
              </p:cNvSpPr>
              <p:nvPr/>
            </p:nvSpPr>
            <p:spPr>
              <a:xfrm>
                <a:off x="906026" y="1049079"/>
                <a:ext cx="6882196" cy="754566"/>
              </a:xfrm>
              <a:prstGeom prst="rect">
                <a:avLst/>
              </a:prstGeom>
              <a:blipFill>
                <a:blip r:embed="rId6"/>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FE743F21-29AA-487D-A95E-F34B4587FDA9}"/>
              </a:ext>
            </a:extLst>
          </p:cNvPr>
          <p:cNvPicPr>
            <a:picLocks noChangeAspect="1"/>
          </p:cNvPicPr>
          <p:nvPr/>
        </p:nvPicPr>
        <p:blipFill>
          <a:blip r:embed="rId7"/>
          <a:stretch>
            <a:fillRect/>
          </a:stretch>
        </p:blipFill>
        <p:spPr>
          <a:xfrm>
            <a:off x="4013129" y="2368363"/>
            <a:ext cx="4866229" cy="2226823"/>
          </a:xfrm>
          <a:prstGeom prst="rect">
            <a:avLst/>
          </a:prstGeom>
        </p:spPr>
      </p:pic>
    </p:spTree>
    <p:extLst>
      <p:ext uri="{BB962C8B-B14F-4D97-AF65-F5344CB8AC3E}">
        <p14:creationId xmlns:p14="http://schemas.microsoft.com/office/powerpoint/2010/main" val="206494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200" dirty="0">
                <a:latin typeface="Source Sans Pro" panose="020B0503030403020204" pitchFamily="34" charset="0"/>
                <a:ea typeface="Source Sans Pro" panose="020B0503030403020204" pitchFamily="34" charset="0"/>
              </a:rPr>
              <a:t>Top Loyal Customers</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6" name="Picture 5">
            <a:extLst>
              <a:ext uri="{FF2B5EF4-FFF2-40B4-BE49-F238E27FC236}">
                <a16:creationId xmlns:a16="http://schemas.microsoft.com/office/drawing/2014/main" id="{B3752D69-1189-4531-8531-D4C36470ACC7}"/>
              </a:ext>
            </a:extLst>
          </p:cNvPr>
          <p:cNvPicPr>
            <a:picLocks noChangeAspect="1"/>
          </p:cNvPicPr>
          <p:nvPr/>
        </p:nvPicPr>
        <p:blipFill rotWithShape="1">
          <a:blip r:embed="rId5"/>
          <a:srcRect l="20650" t="28763" r="14309" b="12701"/>
          <a:stretch/>
        </p:blipFill>
        <p:spPr>
          <a:xfrm>
            <a:off x="906966" y="934857"/>
            <a:ext cx="7449014" cy="3610651"/>
          </a:xfrm>
          <a:prstGeom prst="rect">
            <a:avLst/>
          </a:prstGeom>
        </p:spPr>
      </p:pic>
    </p:spTree>
    <p:extLst>
      <p:ext uri="{BB962C8B-B14F-4D97-AF65-F5344CB8AC3E}">
        <p14:creationId xmlns:p14="http://schemas.microsoft.com/office/powerpoint/2010/main" val="2896416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2000" dirty="0">
                <a:latin typeface="Source Sans Pro" panose="020B0503030403020204" pitchFamily="34" charset="0"/>
                <a:ea typeface="Source Sans Pro" panose="020B0503030403020204" pitchFamily="34" charset="0"/>
              </a:rPr>
              <a:t>Age and Model Category wise Average amount</a:t>
            </a:r>
            <a:endParaRPr lang="en-IN" sz="20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extLst>
              <a:ext uri="{FF2B5EF4-FFF2-40B4-BE49-F238E27FC236}">
                <a16:creationId xmlns:a16="http://schemas.microsoft.com/office/drawing/2014/main" id="{B7EF69E2-2CCB-4D69-8691-96804DBEAEF2}"/>
              </a:ext>
            </a:extLst>
          </p:cNvPr>
          <p:cNvPicPr>
            <a:picLocks noChangeAspect="1"/>
          </p:cNvPicPr>
          <p:nvPr/>
        </p:nvPicPr>
        <p:blipFill rotWithShape="1">
          <a:blip r:embed="rId5"/>
          <a:srcRect l="20649" t="26016" r="19594" b="7653"/>
          <a:stretch/>
        </p:blipFill>
        <p:spPr>
          <a:xfrm>
            <a:off x="269546" y="1085386"/>
            <a:ext cx="5488822" cy="3427142"/>
          </a:xfrm>
          <a:prstGeom prst="rect">
            <a:avLst/>
          </a:prstGeom>
        </p:spPr>
      </p:pic>
      <p:sp>
        <p:nvSpPr>
          <p:cNvPr id="6" name="TextBox 5">
            <a:extLst>
              <a:ext uri="{FF2B5EF4-FFF2-40B4-BE49-F238E27FC236}">
                <a16:creationId xmlns:a16="http://schemas.microsoft.com/office/drawing/2014/main" id="{23579A3C-FFBB-4B14-9D6A-04D62FE989C8}"/>
              </a:ext>
            </a:extLst>
          </p:cNvPr>
          <p:cNvSpPr txBox="1"/>
          <p:nvPr/>
        </p:nvSpPr>
        <p:spPr>
          <a:xfrm>
            <a:off x="6014225" y="1182028"/>
            <a:ext cx="2587082" cy="1600438"/>
          </a:xfrm>
          <a:prstGeom prst="rect">
            <a:avLst/>
          </a:prstGeom>
          <a:noFill/>
        </p:spPr>
        <p:txBody>
          <a:bodyPr wrap="square" rtlCol="0">
            <a:spAutoFit/>
          </a:bodyPr>
          <a:lstStyle/>
          <a:p>
            <a:pPr marL="285750" indent="-285750">
              <a:buFont typeface="Wingdings" panose="05000000000000000000" pitchFamily="2" charset="2"/>
              <a:buChar char="q"/>
            </a:pPr>
            <a:r>
              <a:rPr lang="en-IN" dirty="0"/>
              <a:t>As seen in the graph, initial years average spending on a high range car shoots up tremendously as compared to other car types.</a:t>
            </a:r>
          </a:p>
        </p:txBody>
      </p:sp>
    </p:spTree>
    <p:extLst>
      <p:ext uri="{BB962C8B-B14F-4D97-AF65-F5344CB8AC3E}">
        <p14:creationId xmlns:p14="http://schemas.microsoft.com/office/powerpoint/2010/main" val="314070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49" y="318617"/>
            <a:ext cx="6994263" cy="435600"/>
          </a:xfrm>
          <a:solidFill>
            <a:schemeClr val="accent1"/>
          </a:solidFill>
        </p:spPr>
        <p:txBody>
          <a:bodyPr/>
          <a:lstStyle/>
          <a:p>
            <a:r>
              <a:rPr lang="en-US" sz="2000" dirty="0">
                <a:latin typeface="Source Sans Pro" panose="020B0503030403020204" pitchFamily="34" charset="0"/>
                <a:ea typeface="Source Sans Pro" panose="020B0503030403020204" pitchFamily="34" charset="0"/>
              </a:rPr>
              <a:t>Year wise Average Spending based on Customer Type</a:t>
            </a:r>
            <a:endParaRPr lang="en-IN" sz="20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4" name="Picture 3">
            <a:extLst>
              <a:ext uri="{FF2B5EF4-FFF2-40B4-BE49-F238E27FC236}">
                <a16:creationId xmlns:a16="http://schemas.microsoft.com/office/drawing/2014/main" id="{5586918A-3C37-42AB-89AA-6C12A92D4B76}"/>
              </a:ext>
            </a:extLst>
          </p:cNvPr>
          <p:cNvPicPr>
            <a:picLocks noChangeAspect="1"/>
          </p:cNvPicPr>
          <p:nvPr/>
        </p:nvPicPr>
        <p:blipFill rotWithShape="1">
          <a:blip r:embed="rId5"/>
          <a:srcRect l="20650" t="28473" r="23903" b="6195"/>
          <a:stretch/>
        </p:blipFill>
        <p:spPr>
          <a:xfrm>
            <a:off x="408881" y="942588"/>
            <a:ext cx="6125734" cy="3941767"/>
          </a:xfrm>
          <a:prstGeom prst="rect">
            <a:avLst/>
          </a:prstGeom>
        </p:spPr>
      </p:pic>
      <p:sp>
        <p:nvSpPr>
          <p:cNvPr id="6" name="TextBox 5">
            <a:extLst>
              <a:ext uri="{FF2B5EF4-FFF2-40B4-BE49-F238E27FC236}">
                <a16:creationId xmlns:a16="http://schemas.microsoft.com/office/drawing/2014/main" id="{443689CD-1A35-4750-83A3-A15229AC112C}"/>
              </a:ext>
            </a:extLst>
          </p:cNvPr>
          <p:cNvSpPr txBox="1"/>
          <p:nvPr/>
        </p:nvSpPr>
        <p:spPr>
          <a:xfrm>
            <a:off x="6237249" y="1122557"/>
            <a:ext cx="2438400" cy="156966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Franchise was started in 2016.</a:t>
            </a:r>
          </a:p>
          <a:p>
            <a:pPr marL="285750" indent="-285750">
              <a:buFont typeface="Wingdings" panose="05000000000000000000" pitchFamily="2" charset="2"/>
              <a:buChar char="q"/>
            </a:pPr>
            <a:r>
              <a:rPr lang="en-US" sz="1600" dirty="0"/>
              <a:t>Insurance was included in 2015 but there is no data of 2016.</a:t>
            </a:r>
            <a:endParaRPr lang="en-IN" sz="1600" dirty="0"/>
          </a:p>
        </p:txBody>
      </p:sp>
    </p:spTree>
    <p:extLst>
      <p:ext uri="{BB962C8B-B14F-4D97-AF65-F5344CB8AC3E}">
        <p14:creationId xmlns:p14="http://schemas.microsoft.com/office/powerpoint/2010/main" val="3020014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ubtitle 5">
            <a:extLst>
              <a:ext uri="{FF2B5EF4-FFF2-40B4-BE49-F238E27FC236}">
                <a16:creationId xmlns:a16="http://schemas.microsoft.com/office/drawing/2014/main" id="{BAD768DE-3888-43D1-B871-0700070AEA28}"/>
              </a:ext>
            </a:extLst>
          </p:cNvPr>
          <p:cNvSpPr>
            <a:spLocks noGrp="1"/>
          </p:cNvSpPr>
          <p:nvPr>
            <p:ph type="subTitle" idx="1"/>
          </p:nvPr>
        </p:nvSpPr>
        <p:spPr/>
        <p:txBody>
          <a:bodyPr/>
          <a:lstStyle/>
          <a:p>
            <a:r>
              <a:rPr lang="en-US" sz="1800" dirty="0"/>
              <a:t>Lets Start with clustering of data</a:t>
            </a:r>
            <a:endParaRPr lang="en-IN" sz="1800" dirty="0"/>
          </a:p>
        </p:txBody>
      </p:sp>
      <p:sp>
        <p:nvSpPr>
          <p:cNvPr id="110" name="Google Shape;110;p15"/>
          <p:cNvSpPr txBox="1">
            <a:spLocks noGrp="1"/>
          </p:cNvSpPr>
          <p:nvPr>
            <p:ph type="ctrTitle"/>
          </p:nvPr>
        </p:nvSpPr>
        <p:spPr/>
        <p:txBody>
          <a:bodyPr/>
          <a:lstStyle/>
          <a:p>
            <a:pPr lvl="0"/>
            <a:r>
              <a:rPr lang="en-US" dirty="0">
                <a:sym typeface="Quattrocento Sans"/>
              </a:rPr>
              <a:t>Market Segmentation</a:t>
            </a:r>
          </a:p>
        </p:txBody>
      </p:sp>
      <p:sp>
        <p:nvSpPr>
          <p:cNvPr id="113" name="Google Shape;113;p15"/>
          <p:cNvSpPr txBox="1">
            <a:spLocks noGrp="1"/>
          </p:cNvSpPr>
          <p:nvPr>
            <p:ph type="sldNum" idx="12"/>
          </p:nvPr>
        </p:nvSpPr>
        <p:spPr/>
        <p:txBody>
          <a:bodyPr/>
          <a:lstStyle/>
          <a:p>
            <a:pPr lvl="0"/>
            <a:fld id="{00000000-1234-1234-1234-123412341234}" type="slidenum">
              <a:rPr lang="en"/>
              <a:pPr lvl="0"/>
              <a:t>35</a:t>
            </a:fld>
            <a:endParaRPr lang="en"/>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3" name="Picture 2">
            <a:extLst>
              <a:ext uri="{FF2B5EF4-FFF2-40B4-BE49-F238E27FC236}">
                <a16:creationId xmlns:a16="http://schemas.microsoft.com/office/drawing/2014/main" id="{1985A109-564D-4D26-8FFA-586D25DB2ADC}"/>
              </a:ext>
            </a:extLst>
          </p:cNvPr>
          <p:cNvPicPr>
            <a:picLocks noChangeAspect="1"/>
          </p:cNvPicPr>
          <p:nvPr/>
        </p:nvPicPr>
        <p:blipFill>
          <a:blip r:embed="rId3"/>
          <a:stretch>
            <a:fillRect/>
          </a:stretch>
        </p:blipFill>
        <p:spPr>
          <a:xfrm>
            <a:off x="1049030" y="2299800"/>
            <a:ext cx="543900" cy="543900"/>
          </a:xfrm>
          <a:prstGeom prst="rect">
            <a:avLst/>
          </a:prstGeom>
        </p:spPr>
      </p:pic>
    </p:spTree>
    <p:extLst>
      <p:ext uri="{BB962C8B-B14F-4D97-AF65-F5344CB8AC3E}">
        <p14:creationId xmlns:p14="http://schemas.microsoft.com/office/powerpoint/2010/main" val="110263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296189" y="310832"/>
            <a:ext cx="6320526" cy="435600"/>
          </a:xfrm>
          <a:solidFill>
            <a:schemeClr val="accent1"/>
          </a:solidFill>
        </p:spPr>
        <p:txBody>
          <a:bodyPr/>
          <a:lstStyle/>
          <a:p>
            <a:r>
              <a:rPr lang="en-US" sz="1400" dirty="0">
                <a:latin typeface="Source Sans Pro" panose="020B0503030403020204" pitchFamily="34" charset="0"/>
                <a:ea typeface="Source Sans Pro" panose="020B0503030403020204" pitchFamily="34" charset="0"/>
              </a:rPr>
              <a:t>Customer Segmentation using Rule Based Clustering</a:t>
            </a:r>
            <a:endParaRPr lang="en-IN" sz="14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8" name="Picture 7">
            <a:extLst>
              <a:ext uri="{FF2B5EF4-FFF2-40B4-BE49-F238E27FC236}">
                <a16:creationId xmlns:a16="http://schemas.microsoft.com/office/drawing/2014/main" id="{65F24F84-3C17-4932-A00C-3E83EA39179E}"/>
              </a:ext>
            </a:extLst>
          </p:cNvPr>
          <p:cNvPicPr>
            <a:picLocks noChangeAspect="1"/>
          </p:cNvPicPr>
          <p:nvPr/>
        </p:nvPicPr>
        <p:blipFill rotWithShape="1">
          <a:blip r:embed="rId5"/>
          <a:srcRect l="1084" t="1418" r="699" b="1184"/>
          <a:stretch/>
        </p:blipFill>
        <p:spPr>
          <a:xfrm>
            <a:off x="401443" y="1003610"/>
            <a:ext cx="4296937" cy="3746241"/>
          </a:xfrm>
          <a:prstGeom prst="rect">
            <a:avLst/>
          </a:prstGeom>
        </p:spPr>
      </p:pic>
      <p:pic>
        <p:nvPicPr>
          <p:cNvPr id="9" name="Picture 8"/>
          <p:cNvPicPr>
            <a:picLocks noChangeAspect="1"/>
          </p:cNvPicPr>
          <p:nvPr/>
        </p:nvPicPr>
        <p:blipFill>
          <a:blip r:embed="rId6"/>
          <a:stretch>
            <a:fillRect/>
          </a:stretch>
        </p:blipFill>
        <p:spPr>
          <a:xfrm>
            <a:off x="4963520" y="949074"/>
            <a:ext cx="3483063" cy="2128664"/>
          </a:xfrm>
          <a:prstGeom prst="rect">
            <a:avLst/>
          </a:prstGeom>
        </p:spPr>
      </p:pic>
      <p:pic>
        <p:nvPicPr>
          <p:cNvPr id="10" name="Picture 9"/>
          <p:cNvPicPr>
            <a:picLocks noChangeAspect="1"/>
          </p:cNvPicPr>
          <p:nvPr/>
        </p:nvPicPr>
        <p:blipFill>
          <a:blip r:embed="rId7"/>
          <a:stretch>
            <a:fillRect/>
          </a:stretch>
        </p:blipFill>
        <p:spPr>
          <a:xfrm>
            <a:off x="420945" y="4006921"/>
            <a:ext cx="894901" cy="788481"/>
          </a:xfrm>
          <a:prstGeom prst="rect">
            <a:avLst/>
          </a:prstGeom>
          <a:ln w="3175"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262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225491" y="310832"/>
            <a:ext cx="6320526" cy="435600"/>
          </a:xfrm>
          <a:solidFill>
            <a:schemeClr val="accent1"/>
          </a:solidFill>
        </p:spPr>
        <p:txBody>
          <a:bodyPr/>
          <a:lstStyle/>
          <a:p>
            <a:r>
              <a:rPr lang="en-US" sz="2000" dirty="0">
                <a:latin typeface="Source Sans Pro" panose="020B0503030403020204" pitchFamily="34" charset="0"/>
                <a:ea typeface="Source Sans Pro" panose="020B0503030403020204" pitchFamily="34" charset="0"/>
              </a:rPr>
              <a:t>Customer Segmentation Based on RFM using </a:t>
            </a:r>
            <a:r>
              <a:rPr lang="en-US" sz="2000" dirty="0" err="1">
                <a:latin typeface="Source Sans Pro" panose="020B0503030403020204" pitchFamily="34" charset="0"/>
                <a:ea typeface="Source Sans Pro" panose="020B0503030403020204" pitchFamily="34" charset="0"/>
              </a:rPr>
              <a:t>Kmeans</a:t>
            </a:r>
            <a:r>
              <a:rPr lang="en-US" sz="2000" dirty="0">
                <a:latin typeface="Source Sans Pro" panose="020B0503030403020204" pitchFamily="34" charset="0"/>
                <a:ea typeface="Source Sans Pro" panose="020B0503030403020204" pitchFamily="34" charset="0"/>
              </a:rPr>
              <a:t> </a:t>
            </a:r>
            <a:endParaRPr lang="en-IN" sz="20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
        <p:nvSpPr>
          <p:cNvPr id="7" name="TextBox 6">
            <a:extLst>
              <a:ext uri="{FF2B5EF4-FFF2-40B4-BE49-F238E27FC236}">
                <a16:creationId xmlns:a16="http://schemas.microsoft.com/office/drawing/2014/main" id="{D1166A93-3CBA-49C5-984F-EB7FEAC20F9A}"/>
              </a:ext>
            </a:extLst>
          </p:cNvPr>
          <p:cNvSpPr txBox="1"/>
          <p:nvPr/>
        </p:nvSpPr>
        <p:spPr>
          <a:xfrm>
            <a:off x="4997303" y="3333931"/>
            <a:ext cx="3981810" cy="116955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 New customer with good monetary</a:t>
            </a:r>
            <a:endParaRPr lang="en-I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 Loyal customers with good RFM</a:t>
            </a:r>
            <a:endParaRPr lang="en-I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Inactive customers who generated Good revenue</a:t>
            </a:r>
            <a:endParaRPr lang="en-I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Low RFM customers</a:t>
            </a:r>
          </a:p>
          <a:p>
            <a:r>
              <a:rPr lang="en-US" b="1"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 periodic customer who give good monetary</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585" t="1414" r="1156" b="792"/>
          <a:stretch/>
        </p:blipFill>
        <p:spPr>
          <a:xfrm>
            <a:off x="304800" y="996176"/>
            <a:ext cx="4534829" cy="375367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8497" y="941949"/>
            <a:ext cx="3513763" cy="2172460"/>
          </a:xfrm>
          <a:prstGeom prst="rect">
            <a:avLst/>
          </a:prstGeom>
        </p:spPr>
      </p:pic>
    </p:spTree>
    <p:extLst>
      <p:ext uri="{BB962C8B-B14F-4D97-AF65-F5344CB8AC3E}">
        <p14:creationId xmlns:p14="http://schemas.microsoft.com/office/powerpoint/2010/main" val="525365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777466" cy="435600"/>
          </a:xfrm>
          <a:solidFill>
            <a:schemeClr val="accent1"/>
          </a:solidFill>
        </p:spPr>
        <p:txBody>
          <a:bodyPr/>
          <a:lstStyle/>
          <a:p>
            <a:r>
              <a:rPr lang="en-US" sz="1600" dirty="0">
                <a:latin typeface="Source Sans Pro" panose="020B0503030403020204" pitchFamily="34" charset="0"/>
                <a:ea typeface="Source Sans Pro" panose="020B0503030403020204" pitchFamily="34" charset="0"/>
              </a:rPr>
              <a:t>Customer Segmentation Based on Order Type, Service hours and Revenue</a:t>
            </a:r>
            <a:endParaRPr lang="en-IN" sz="16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
        <p:nvSpPr>
          <p:cNvPr id="7" name="TextBox 6">
            <a:extLst>
              <a:ext uri="{FF2B5EF4-FFF2-40B4-BE49-F238E27FC236}">
                <a16:creationId xmlns:a16="http://schemas.microsoft.com/office/drawing/2014/main" id="{D1166A93-3CBA-49C5-984F-EB7FEAC20F9A}"/>
              </a:ext>
            </a:extLst>
          </p:cNvPr>
          <p:cNvSpPr txBox="1"/>
          <p:nvPr/>
        </p:nvSpPr>
        <p:spPr>
          <a:xfrm>
            <a:off x="761022" y="3597400"/>
            <a:ext cx="3352798" cy="523220"/>
          </a:xfrm>
          <a:prstGeom prst="rect">
            <a:avLst/>
          </a:prstGeom>
          <a:noFill/>
        </p:spPr>
        <p:txBody>
          <a:bodyPr wrap="square" rtlCol="0">
            <a:spAutoFit/>
          </a:bodyPr>
          <a:lstStyle/>
          <a:p>
            <a:pPr marL="342900" indent="-342900">
              <a:buFont typeface="+mj-lt"/>
              <a:buAutoNum type="arabicPeriod"/>
            </a:pPr>
            <a:endParaRPr lang="en-IN" dirty="0"/>
          </a:p>
          <a:p>
            <a:endParaRPr lang="en-IN"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006806"/>
            <a:ext cx="4472899" cy="3847295"/>
          </a:xfrm>
          <a:prstGeom prst="rect">
            <a:avLst/>
          </a:prstGeom>
        </p:spPr>
      </p:pic>
      <p:pic>
        <p:nvPicPr>
          <p:cNvPr id="8" name="Picture 7">
            <a:extLst>
              <a:ext uri="{FF2B5EF4-FFF2-40B4-BE49-F238E27FC236}">
                <a16:creationId xmlns:a16="http://schemas.microsoft.com/office/drawing/2014/main" id="{B6BB778D-9DB9-4BB1-85CE-540A2F022631}"/>
              </a:ext>
            </a:extLst>
          </p:cNvPr>
          <p:cNvPicPr>
            <a:picLocks noChangeAspect="1"/>
          </p:cNvPicPr>
          <p:nvPr/>
        </p:nvPicPr>
        <p:blipFill rotWithShape="1">
          <a:blip r:embed="rId6"/>
          <a:srcRect l="1406" t="418" r="733" b="1149"/>
          <a:stretch/>
        </p:blipFill>
        <p:spPr>
          <a:xfrm>
            <a:off x="225480" y="1022880"/>
            <a:ext cx="4220139" cy="3802003"/>
          </a:xfrm>
          <a:prstGeom prst="rect">
            <a:avLst/>
          </a:prstGeom>
          <a:ln>
            <a:solidFill>
              <a:schemeClr val="bg1"/>
            </a:solidFill>
          </a:ln>
        </p:spPr>
      </p:pic>
    </p:spTree>
    <p:extLst>
      <p:ext uri="{BB962C8B-B14F-4D97-AF65-F5344CB8AC3E}">
        <p14:creationId xmlns:p14="http://schemas.microsoft.com/office/powerpoint/2010/main" val="2998502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1600" dirty="0">
                <a:latin typeface="Source Sans Pro" panose="020B0503030403020204" pitchFamily="34" charset="0"/>
                <a:ea typeface="Source Sans Pro" panose="020B0503030403020204" pitchFamily="34" charset="0"/>
              </a:rPr>
              <a:t>Plant Segmentation Based on Service Hour and Revenue</a:t>
            </a:r>
            <a:endParaRPr lang="en-IN" sz="16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
        <p:nvSpPr>
          <p:cNvPr id="4" name="TextBox 3">
            <a:extLst>
              <a:ext uri="{FF2B5EF4-FFF2-40B4-BE49-F238E27FC236}">
                <a16:creationId xmlns:a16="http://schemas.microsoft.com/office/drawing/2014/main" id="{6A46AA5F-4157-4F65-B783-C7D323477F01}"/>
              </a:ext>
            </a:extLst>
          </p:cNvPr>
          <p:cNvSpPr txBox="1"/>
          <p:nvPr/>
        </p:nvSpPr>
        <p:spPr>
          <a:xfrm>
            <a:off x="4931862" y="3104577"/>
            <a:ext cx="3719955" cy="1015663"/>
          </a:xfrm>
          <a:prstGeom prst="rect">
            <a:avLst/>
          </a:prstGeom>
          <a:noFill/>
        </p:spPr>
        <p:txBody>
          <a:bodyPr wrap="square" rtlCol="0">
            <a:spAutoFit/>
          </a:bodyPr>
          <a:lstStyle/>
          <a:p>
            <a:r>
              <a:rPr lang="en-US" sz="1200" b="1" dirty="0"/>
              <a:t>0</a:t>
            </a:r>
            <a:r>
              <a:rPr lang="en-US" sz="1200" dirty="0"/>
              <a:t>-Low revenue generated and customers count </a:t>
            </a:r>
            <a:endParaRPr lang="en-IN" sz="1200" dirty="0"/>
          </a:p>
          <a:p>
            <a:r>
              <a:rPr lang="en-US" sz="1200" b="1" dirty="0"/>
              <a:t>1</a:t>
            </a:r>
            <a:r>
              <a:rPr lang="en-US" sz="1200" dirty="0"/>
              <a:t>-More efficient plant ,customer count  and revenue generation are high with average service hours </a:t>
            </a:r>
            <a:endParaRPr lang="en-IN" sz="1200" dirty="0"/>
          </a:p>
          <a:p>
            <a:r>
              <a:rPr lang="en-IN" sz="1200" b="1" dirty="0"/>
              <a:t>2</a:t>
            </a:r>
            <a:r>
              <a:rPr lang="en-IN" sz="1200" dirty="0"/>
              <a:t>.Busiest plant but customer count is low and revenue is average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617" t="589" r="713" b="1013"/>
          <a:stretch/>
        </p:blipFill>
        <p:spPr>
          <a:xfrm>
            <a:off x="379141" y="1010027"/>
            <a:ext cx="4319239" cy="354710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428" y="1010028"/>
            <a:ext cx="3862702" cy="1781175"/>
          </a:xfrm>
          <a:prstGeom prst="rect">
            <a:avLst/>
          </a:prstGeom>
        </p:spPr>
      </p:pic>
    </p:spTree>
    <p:extLst>
      <p:ext uri="{BB962C8B-B14F-4D97-AF65-F5344CB8AC3E}">
        <p14:creationId xmlns:p14="http://schemas.microsoft.com/office/powerpoint/2010/main" val="3044560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Plant Distribution </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Graphic 4">
            <a:extLst>
              <a:ext uri="{FF2B5EF4-FFF2-40B4-BE49-F238E27FC236}">
                <a16:creationId xmlns:a16="http://schemas.microsoft.com/office/drawing/2014/main" id="{0DE7E4CA-B2EA-4F27-8549-74753D47BF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7" name="Picture 6">
            <a:hlinkClick r:id="rId5" action="ppaction://hlinkfile"/>
            <a:extLst>
              <a:ext uri="{FF2B5EF4-FFF2-40B4-BE49-F238E27FC236}">
                <a16:creationId xmlns:a16="http://schemas.microsoft.com/office/drawing/2014/main" id="{E395AEC8-DC79-4017-A802-4B7A020F86E1}"/>
              </a:ext>
            </a:extLst>
          </p:cNvPr>
          <p:cNvPicPr>
            <a:picLocks noChangeAspect="1"/>
          </p:cNvPicPr>
          <p:nvPr/>
        </p:nvPicPr>
        <p:blipFill rotWithShape="1">
          <a:blip r:embed="rId6"/>
          <a:srcRect l="21870" t="31364" r="18618" b="16459"/>
          <a:stretch/>
        </p:blipFill>
        <p:spPr>
          <a:xfrm>
            <a:off x="3977268" y="1464527"/>
            <a:ext cx="5032883" cy="2817541"/>
          </a:xfrm>
          <a:prstGeom prst="rect">
            <a:avLst/>
          </a:prstGeom>
        </p:spPr>
      </p:pic>
      <p:pic>
        <p:nvPicPr>
          <p:cNvPr id="8" name="Picture 7">
            <a:extLst>
              <a:ext uri="{FF2B5EF4-FFF2-40B4-BE49-F238E27FC236}">
                <a16:creationId xmlns:a16="http://schemas.microsoft.com/office/drawing/2014/main" id="{B6601852-01AD-4B22-AC17-DD32528C7E2A}"/>
              </a:ext>
            </a:extLst>
          </p:cNvPr>
          <p:cNvPicPr>
            <a:picLocks noChangeAspect="1"/>
          </p:cNvPicPr>
          <p:nvPr/>
        </p:nvPicPr>
        <p:blipFill>
          <a:blip r:embed="rId7"/>
          <a:stretch>
            <a:fillRect/>
          </a:stretch>
        </p:blipFill>
        <p:spPr>
          <a:xfrm>
            <a:off x="649685" y="832160"/>
            <a:ext cx="3245808" cy="3948120"/>
          </a:xfrm>
          <a:prstGeom prst="rect">
            <a:avLst/>
          </a:prstGeom>
        </p:spPr>
      </p:pic>
    </p:spTree>
    <p:extLst>
      <p:ext uri="{BB962C8B-B14F-4D97-AF65-F5344CB8AC3E}">
        <p14:creationId xmlns:p14="http://schemas.microsoft.com/office/powerpoint/2010/main" val="1190864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1600" dirty="0">
                <a:latin typeface="Source Sans Pro" panose="020B0503030403020204" pitchFamily="34" charset="0"/>
                <a:ea typeface="Source Sans Pro" panose="020B0503030403020204" pitchFamily="34" charset="0"/>
              </a:rPr>
              <a:t>Technician Segmentation Based on Service Time and </a:t>
            </a:r>
            <a:r>
              <a:rPr lang="en-US" sz="1600" dirty="0" err="1">
                <a:latin typeface="Source Sans Pro" panose="020B0503030403020204" pitchFamily="34" charset="0"/>
                <a:ea typeface="Source Sans Pro" panose="020B0503030403020204" pitchFamily="34" charset="0"/>
              </a:rPr>
              <a:t>Laboure</a:t>
            </a:r>
            <a:r>
              <a:rPr lang="en-US" sz="1600" dirty="0">
                <a:latin typeface="Source Sans Pro" panose="020B0503030403020204" pitchFamily="34" charset="0"/>
                <a:ea typeface="Source Sans Pro" panose="020B0503030403020204" pitchFamily="34" charset="0"/>
              </a:rPr>
              <a:t> Cost</a:t>
            </a:r>
            <a:endParaRPr lang="en-IN" sz="16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pic>
        <p:nvPicPr>
          <p:cNvPr id="8" name="Picture 7">
            <a:extLst>
              <a:ext uri="{FF2B5EF4-FFF2-40B4-BE49-F238E27FC236}">
                <a16:creationId xmlns:a16="http://schemas.microsoft.com/office/drawing/2014/main" id="{1EF164B4-CF9F-4226-84A1-5743D5F80D03}"/>
              </a:ext>
            </a:extLst>
          </p:cNvPr>
          <p:cNvPicPr>
            <a:picLocks noChangeAspect="1"/>
          </p:cNvPicPr>
          <p:nvPr/>
        </p:nvPicPr>
        <p:blipFill rotWithShape="1">
          <a:blip r:embed="rId5"/>
          <a:srcRect l="729" t="1105" r="731" b="803"/>
          <a:stretch/>
        </p:blipFill>
        <p:spPr>
          <a:xfrm>
            <a:off x="304800" y="921834"/>
            <a:ext cx="3910362" cy="399213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5883" y="1081319"/>
            <a:ext cx="4581726" cy="2070645"/>
          </a:xfrm>
          <a:prstGeom prst="rect">
            <a:avLst/>
          </a:prstGeom>
        </p:spPr>
      </p:pic>
    </p:spTree>
    <p:extLst>
      <p:ext uri="{BB962C8B-B14F-4D97-AF65-F5344CB8AC3E}">
        <p14:creationId xmlns:p14="http://schemas.microsoft.com/office/powerpoint/2010/main" val="4090207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18617"/>
            <a:ext cx="6320526" cy="435600"/>
          </a:xfrm>
          <a:solidFill>
            <a:schemeClr val="accent1"/>
          </a:solidFill>
        </p:spPr>
        <p:txBody>
          <a:bodyPr/>
          <a:lstStyle/>
          <a:p>
            <a:r>
              <a:rPr lang="en-US" sz="1400" dirty="0">
                <a:latin typeface="Source Sans Pro" panose="020B0503030403020204" pitchFamily="34" charset="0"/>
                <a:ea typeface="Source Sans Pro" panose="020B0503030403020204" pitchFamily="34" charset="0"/>
              </a:rPr>
              <a:t>CLV Segmentation Based on Average Service Time, Frequency and Recency </a:t>
            </a:r>
            <a:endParaRPr lang="en-IN" sz="14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Graphic 4">
            <a:extLst>
              <a:ext uri="{FF2B5EF4-FFF2-40B4-BE49-F238E27FC236}">
                <a16:creationId xmlns:a16="http://schemas.microsoft.com/office/drawing/2014/main" id="{0C93027C-5ACF-4F40-9153-D49B257D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
        <p:nvSpPr>
          <p:cNvPr id="7" name="TextBox 6">
            <a:extLst>
              <a:ext uri="{FF2B5EF4-FFF2-40B4-BE49-F238E27FC236}">
                <a16:creationId xmlns:a16="http://schemas.microsoft.com/office/drawing/2014/main" id="{D1166A93-3CBA-49C5-984F-EB7FEAC20F9A}"/>
              </a:ext>
            </a:extLst>
          </p:cNvPr>
          <p:cNvSpPr txBox="1"/>
          <p:nvPr/>
        </p:nvSpPr>
        <p:spPr>
          <a:xfrm>
            <a:off x="4782874" y="3404498"/>
            <a:ext cx="4153711" cy="830997"/>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-Old customers which clv is good</a:t>
            </a:r>
          </a:p>
          <a:p>
            <a:r>
              <a:rPr lang="en-US" sz="1200" b="1" dirty="0">
                <a:latin typeface="Times New Roman" panose="02020603050405020304" pitchFamily="18" charset="0"/>
                <a:cs typeface="Times New Roman" panose="02020603050405020304" pitchFamily="18" charset="0"/>
              </a:rPr>
              <a:t>1</a:t>
            </a:r>
            <a:r>
              <a:rPr lang="en-US" sz="1200" dirty="0">
                <a:latin typeface="Times New Roman" panose="02020603050405020304" pitchFamily="18" charset="0"/>
                <a:cs typeface="Times New Roman" panose="02020603050405020304" pitchFamily="18" charset="0"/>
              </a:rPr>
              <a:t>-low clv customers </a:t>
            </a:r>
          </a:p>
          <a:p>
            <a:r>
              <a:rPr lang="en-US" sz="1200" b="1"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-new customer with good clv</a:t>
            </a:r>
          </a:p>
          <a:p>
            <a:r>
              <a:rPr lang="en-US" sz="1200" b="1" dirty="0">
                <a:latin typeface="Times New Roman" panose="02020603050405020304" pitchFamily="18" charset="0"/>
                <a:cs typeface="Times New Roman" panose="02020603050405020304" pitchFamily="18" charset="0"/>
              </a:rPr>
              <a:t>3</a:t>
            </a:r>
            <a:r>
              <a:rPr lang="en-US" sz="1200" dirty="0">
                <a:latin typeface="Times New Roman" panose="02020603050405020304" pitchFamily="18" charset="0"/>
                <a:cs typeface="Times New Roman" panose="02020603050405020304" pitchFamily="18" charset="0"/>
              </a:rPr>
              <a:t>-Very good clv customers with good frequency</a:t>
            </a:r>
            <a:endParaRPr lang="en-IN"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CBF87A0-9AF9-4FDF-A99E-B872BDBCCD64}"/>
              </a:ext>
            </a:extLst>
          </p:cNvPr>
          <p:cNvPicPr>
            <a:picLocks noChangeAspect="1"/>
          </p:cNvPicPr>
          <p:nvPr/>
        </p:nvPicPr>
        <p:blipFill rotWithShape="1">
          <a:blip r:embed="rId5"/>
          <a:srcRect l="868" t="1360" r="681" b="1259"/>
          <a:stretch/>
        </p:blipFill>
        <p:spPr>
          <a:xfrm>
            <a:off x="245328" y="1167161"/>
            <a:ext cx="4296936" cy="330076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2874" y="994681"/>
            <a:ext cx="4153711" cy="1895461"/>
          </a:xfrm>
          <a:prstGeom prst="rect">
            <a:avLst/>
          </a:prstGeom>
        </p:spPr>
      </p:pic>
    </p:spTree>
    <p:extLst>
      <p:ext uri="{BB962C8B-B14F-4D97-AF65-F5344CB8AC3E}">
        <p14:creationId xmlns:p14="http://schemas.microsoft.com/office/powerpoint/2010/main" val="3053205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ubtitle 5">
            <a:extLst>
              <a:ext uri="{FF2B5EF4-FFF2-40B4-BE49-F238E27FC236}">
                <a16:creationId xmlns:a16="http://schemas.microsoft.com/office/drawing/2014/main" id="{BAD768DE-3888-43D1-B871-0700070AEA28}"/>
              </a:ext>
            </a:extLst>
          </p:cNvPr>
          <p:cNvSpPr>
            <a:spLocks noGrp="1"/>
          </p:cNvSpPr>
          <p:nvPr>
            <p:ph type="subTitle" idx="1"/>
          </p:nvPr>
        </p:nvSpPr>
        <p:spPr/>
        <p:txBody>
          <a:bodyPr/>
          <a:lstStyle/>
          <a:p>
            <a:r>
              <a:rPr lang="en-US" sz="1800" dirty="0"/>
              <a:t>Lets Start with preprocessing of data</a:t>
            </a:r>
            <a:endParaRPr lang="en-IN" sz="1800" dirty="0"/>
          </a:p>
        </p:txBody>
      </p:sp>
      <p:sp>
        <p:nvSpPr>
          <p:cNvPr id="110" name="Google Shape;110;p15"/>
          <p:cNvSpPr txBox="1">
            <a:spLocks noGrp="1"/>
          </p:cNvSpPr>
          <p:nvPr>
            <p:ph type="ctrTitle"/>
          </p:nvPr>
        </p:nvSpPr>
        <p:spPr/>
        <p:txBody>
          <a:bodyPr/>
          <a:lstStyle/>
          <a:p>
            <a:pPr lvl="0"/>
            <a:r>
              <a:rPr lang="en-US" dirty="0">
                <a:sym typeface="Quattrocento Sans"/>
              </a:rPr>
              <a:t>Data Preprocessing</a:t>
            </a:r>
          </a:p>
        </p:txBody>
      </p:sp>
      <p:sp>
        <p:nvSpPr>
          <p:cNvPr id="113" name="Google Shape;113;p15"/>
          <p:cNvSpPr txBox="1">
            <a:spLocks noGrp="1"/>
          </p:cNvSpPr>
          <p:nvPr>
            <p:ph type="sldNum" idx="12"/>
          </p:nvPr>
        </p:nvSpPr>
        <p:spPr/>
        <p:txBody>
          <a:bodyPr/>
          <a:lstStyle/>
          <a:p>
            <a:pPr lvl="0"/>
            <a:fld id="{00000000-1234-1234-1234-123412341234}" type="slidenum">
              <a:rPr lang="en"/>
              <a:pPr lvl="0"/>
              <a:t>42</a:t>
            </a:fld>
            <a:endParaRPr lang="en"/>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2052" name="Picture 4" descr="Data cleaning - Free computer icons">
            <a:extLst>
              <a:ext uri="{FF2B5EF4-FFF2-40B4-BE49-F238E27FC236}">
                <a16:creationId xmlns:a16="http://schemas.microsoft.com/office/drawing/2014/main" id="{51BCDA97-930A-4CDF-97EE-6C22C6FC4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729" y="2310401"/>
            <a:ext cx="505522" cy="50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208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solidFill>
            <a:schemeClr val="accent1"/>
          </a:solidFill>
        </p:spPr>
        <p:txBody>
          <a:bodyPr/>
          <a:lstStyle/>
          <a:p>
            <a:r>
              <a:rPr lang="en-US" sz="2200" dirty="0">
                <a:latin typeface="Source Sans Pro" panose="020B0503030403020204" pitchFamily="34" charset="0"/>
                <a:ea typeface="Source Sans Pro" panose="020B0503030403020204" pitchFamily="34" charset="0"/>
                <a:sym typeface="Quattrocento Sans"/>
              </a:rPr>
              <a:t>Data Preprocessing</a:t>
            </a:r>
            <a:endParaRPr lang="en-IN" sz="2200" dirty="0">
              <a:latin typeface="Source Sans Pro" panose="020B0503030403020204" pitchFamily="34" charset="0"/>
              <a:ea typeface="Source Sans Pro" panose="020B0503030403020204" pitchFamily="34" charset="0"/>
            </a:endParaRP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7" name="Picture 4" descr="Data cleaning - Free computer icons">
            <a:extLst>
              <a:ext uri="{FF2B5EF4-FFF2-40B4-BE49-F238E27FC236}">
                <a16:creationId xmlns:a16="http://schemas.microsoft.com/office/drawing/2014/main" id="{19A2E922-511D-4F33-862C-31B9D3193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26" y="388584"/>
            <a:ext cx="328431" cy="3134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1FDB0E6-8521-466A-B2CC-459ECE781E71}"/>
              </a:ext>
            </a:extLst>
          </p:cNvPr>
          <p:cNvSpPr txBox="1"/>
          <p:nvPr/>
        </p:nvSpPr>
        <p:spPr>
          <a:xfrm>
            <a:off x="1124856" y="1196788"/>
            <a:ext cx="7017337" cy="7201972"/>
          </a:xfrm>
          <a:prstGeom prst="rect">
            <a:avLst/>
          </a:prstGeom>
          <a:noFill/>
        </p:spPr>
        <p:txBody>
          <a:bodyPr wrap="square" rtlCol="0">
            <a:spAutoFit/>
          </a:bodyPr>
          <a:lstStyle/>
          <a:p>
            <a:pPr marL="228600" indent="-22860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Dropped columns</a:t>
            </a:r>
          </a:p>
          <a:p>
            <a:pPr marL="228600" indent="-22860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Clean state and city names </a:t>
            </a:r>
          </a:p>
          <a:p>
            <a:pPr marL="228600" indent="-22860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Treated null values in model, data origin  and Partner type column</a:t>
            </a: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Bucketed states in zones </a:t>
            </a: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Created year, month and season features </a:t>
            </a: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Calculated total service hours</a:t>
            </a:r>
          </a:p>
          <a:p>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Calculated age of the cars</a:t>
            </a: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Scraped car prices for bucketing models into Categories</a:t>
            </a: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385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solidFill>
            <a:schemeClr val="accent1"/>
          </a:solidFill>
        </p:spPr>
        <p:txBody>
          <a:bodyPr/>
          <a:lstStyle/>
          <a:p>
            <a:pPr lvl="0"/>
            <a:r>
              <a:rPr lang="en-US" sz="2200" dirty="0">
                <a:latin typeface="Source Sans Pro" panose="020B0503030403020204" pitchFamily="34" charset="0"/>
                <a:ea typeface="Source Sans Pro" panose="020B0503030403020204" pitchFamily="34" charset="0"/>
                <a:sym typeface="Quattrocento Sans"/>
              </a:rPr>
              <a:t>Customer Lifetime Value</a:t>
            </a:r>
          </a:p>
        </p:txBody>
      </p:sp>
      <p:sp>
        <p:nvSpPr>
          <p:cNvPr id="113" name="Google Shape;113;p15"/>
          <p:cNvSpPr txBox="1">
            <a:spLocks noGrp="1"/>
          </p:cNvSpPr>
          <p:nvPr>
            <p:ph type="sldNum" idx="12"/>
          </p:nvPr>
        </p:nvSpPr>
        <p:spPr/>
        <p:txBody>
          <a:bodyPr/>
          <a:lstStyle/>
          <a:p>
            <a:pPr lvl="0"/>
            <a:fld id="{00000000-1234-1234-1234-123412341234}" type="slidenum">
              <a:rPr lang="en"/>
              <a:pPr lvl="0"/>
              <a:t>44</a:t>
            </a:fld>
            <a:endParaRPr lang="en"/>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B171BCB-B084-4EF5-A8EE-4FDE92B93620}"/>
                  </a:ext>
                </a:extLst>
              </p:cNvPr>
              <p:cNvSpPr>
                <a:spLocks noGrp="1"/>
              </p:cNvSpPr>
              <p:nvPr>
                <p:ph type="body" idx="4294967295"/>
              </p:nvPr>
            </p:nvSpPr>
            <p:spPr>
              <a:xfrm>
                <a:off x="810322" y="1177460"/>
                <a:ext cx="6808788" cy="3113088"/>
              </a:xfrm>
            </p:spPr>
            <p:txBody>
              <a:bodyPr/>
              <a:lstStyle/>
              <a:p>
                <a:pPr>
                  <a:buClrTx/>
                  <a:buSzPct val="100000"/>
                  <a:buFont typeface="Wingdings" panose="05000000000000000000" pitchFamily="2" charset="2"/>
                  <a:buChar char="ü"/>
                </a:pPr>
                <a:r>
                  <a:rPr lang="en-IN" sz="1600" dirty="0">
                    <a:latin typeface="Times New Roman" panose="02020603050405020304" pitchFamily="18" charset="0"/>
                    <a:cs typeface="Times New Roman" panose="02020603050405020304" pitchFamily="18" charset="0"/>
                  </a:rPr>
                  <a:t>Lifetime value of the customer is a metric that represents the total amount of a money a customer is expected to spend over the lifetime of the car.</a:t>
                </a:r>
              </a:p>
              <a:p>
                <a:pPr>
                  <a:buClrTx/>
                  <a:buSzPct val="100000"/>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a:buClrTx/>
                  <a:buSzPct val="100000"/>
                  <a:buFont typeface="Wingdings" panose="05000000000000000000" pitchFamily="2" charset="2"/>
                  <a:buChar char="ü"/>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𝐶𝐿𝑇𝑉</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𝐶𝑢𝑠𝑡𝑜𝑚𝑒𝑟</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𝐹𝑟𝑒𝑞𝑢𝑒𝑛𝑦</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𝐴𝑣𝑒𝑟𝑎𝑔𝑒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𝐴𝑚𝑜𝑢𝑛𝑡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𝑆𝑝𝑒𝑛𝑡</m:t>
                    </m:r>
                  </m:oMath>
                </a14:m>
                <a:endParaRPr lang="en-IN" sz="1600" b="0" dirty="0">
                  <a:latin typeface="Times New Roman" panose="02020603050405020304" pitchFamily="18" charset="0"/>
                  <a:cs typeface="Times New Roman" panose="02020603050405020304" pitchFamily="18" charset="0"/>
                </a:endParaRPr>
              </a:p>
              <a:p>
                <a:pPr>
                  <a:buClrTx/>
                  <a:buSzPct val="100000"/>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a:buClrTx/>
                  <a:buSzPct val="100000"/>
                  <a:buFont typeface="Wingdings" panose="05000000000000000000" pitchFamily="2" charset="2"/>
                  <a:buChar char="ü"/>
                </a:pPr>
                <a:r>
                  <a:rPr lang="en-IN" sz="1600" dirty="0">
                    <a:latin typeface="Times New Roman" panose="02020603050405020304" pitchFamily="18" charset="0"/>
                    <a:cs typeface="Times New Roman" panose="02020603050405020304" pitchFamily="18" charset="0"/>
                  </a:rPr>
                  <a:t>We have calculated Customer LTV for the year 2016.</a:t>
                </a:r>
              </a:p>
              <a:p>
                <a:pPr>
                  <a:buClrTx/>
                  <a:buSzPct val="100000"/>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a:buClrTx/>
                  <a:buSzPct val="100000"/>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p:txBody>
          </p:sp>
        </mc:Choice>
        <mc:Fallback xmlns="">
          <p:sp>
            <p:nvSpPr>
              <p:cNvPr id="5" name="Text Placeholder 4">
                <a:extLst>
                  <a:ext uri="{FF2B5EF4-FFF2-40B4-BE49-F238E27FC236}">
                    <a16:creationId xmlns:a16="http://schemas.microsoft.com/office/drawing/2014/main" id="{AB171BCB-B084-4EF5-A8EE-4FDE92B93620}"/>
                  </a:ext>
                </a:extLst>
              </p:cNvPr>
              <p:cNvSpPr>
                <a:spLocks noGrp="1" noRot="1" noChangeAspect="1" noMove="1" noResize="1" noEditPoints="1" noAdjustHandles="1" noChangeArrowheads="1" noChangeShapeType="1" noTextEdit="1"/>
              </p:cNvSpPr>
              <p:nvPr>
                <p:ph type="body" idx="4294967295"/>
              </p:nvPr>
            </p:nvSpPr>
            <p:spPr>
              <a:xfrm>
                <a:off x="810322" y="1177460"/>
                <a:ext cx="6808788" cy="3113088"/>
              </a:xfrm>
              <a:blipFill>
                <a:blip r:embed="rId3"/>
                <a:stretch>
                  <a:fillRect/>
                </a:stretch>
              </a:blipFill>
            </p:spPr>
            <p:txBody>
              <a:bodyPr/>
              <a:lstStyle/>
              <a:p>
                <a:r>
                  <a:rPr lang="en-IN">
                    <a:noFill/>
                  </a:rPr>
                  <a:t> </a:t>
                </a:r>
              </a:p>
            </p:txBody>
          </p:sp>
        </mc:Fallback>
      </mc:AlternateContent>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6" name="Picture 5">
            <a:extLst>
              <a:ext uri="{FF2B5EF4-FFF2-40B4-BE49-F238E27FC236}">
                <a16:creationId xmlns:a16="http://schemas.microsoft.com/office/drawing/2014/main" id="{89C490FC-8CC2-4A68-A161-0163BF9603F3}"/>
              </a:ext>
            </a:extLst>
          </p:cNvPr>
          <p:cNvPicPr>
            <a:picLocks noChangeAspect="1"/>
          </p:cNvPicPr>
          <p:nvPr/>
        </p:nvPicPr>
        <p:blipFill>
          <a:blip r:embed="rId4"/>
          <a:stretch>
            <a:fillRect/>
          </a:stretch>
        </p:blipFill>
        <p:spPr>
          <a:xfrm>
            <a:off x="698810" y="287343"/>
            <a:ext cx="483220" cy="483220"/>
          </a:xfrm>
          <a:prstGeom prst="rect">
            <a:avLst/>
          </a:prstGeom>
        </p:spPr>
      </p:pic>
    </p:spTree>
    <p:extLst>
      <p:ext uri="{BB962C8B-B14F-4D97-AF65-F5344CB8AC3E}">
        <p14:creationId xmlns:p14="http://schemas.microsoft.com/office/powerpoint/2010/main" val="2464542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ubtitle 5">
            <a:extLst>
              <a:ext uri="{FF2B5EF4-FFF2-40B4-BE49-F238E27FC236}">
                <a16:creationId xmlns:a16="http://schemas.microsoft.com/office/drawing/2014/main" id="{BAD768DE-3888-43D1-B871-0700070AEA28}"/>
              </a:ext>
            </a:extLst>
          </p:cNvPr>
          <p:cNvSpPr>
            <a:spLocks noGrp="1"/>
          </p:cNvSpPr>
          <p:nvPr>
            <p:ph type="subTitle" idx="1"/>
          </p:nvPr>
        </p:nvSpPr>
        <p:spPr/>
        <p:txBody>
          <a:bodyPr/>
          <a:lstStyle/>
          <a:p>
            <a:r>
              <a:rPr lang="en-US" sz="1800" dirty="0"/>
              <a:t>Lets Start with Model Building</a:t>
            </a:r>
            <a:endParaRPr lang="en-IN" sz="1800" dirty="0"/>
          </a:p>
        </p:txBody>
      </p:sp>
      <p:sp>
        <p:nvSpPr>
          <p:cNvPr id="110" name="Google Shape;110;p15"/>
          <p:cNvSpPr txBox="1">
            <a:spLocks noGrp="1"/>
          </p:cNvSpPr>
          <p:nvPr>
            <p:ph type="ctrTitle"/>
          </p:nvPr>
        </p:nvSpPr>
        <p:spPr/>
        <p:txBody>
          <a:bodyPr/>
          <a:lstStyle/>
          <a:p>
            <a:pPr lvl="0"/>
            <a:r>
              <a:rPr lang="en-US" dirty="0">
                <a:sym typeface="Quattrocento Sans"/>
              </a:rPr>
              <a:t>Modelling</a:t>
            </a:r>
          </a:p>
        </p:txBody>
      </p:sp>
      <p:sp>
        <p:nvSpPr>
          <p:cNvPr id="113" name="Google Shape;113;p15"/>
          <p:cNvSpPr txBox="1">
            <a:spLocks noGrp="1"/>
          </p:cNvSpPr>
          <p:nvPr>
            <p:ph type="sldNum" idx="12"/>
          </p:nvPr>
        </p:nvSpPr>
        <p:spPr/>
        <p:txBody>
          <a:bodyPr/>
          <a:lstStyle/>
          <a:p>
            <a:pPr lvl="0"/>
            <a:fld id="{00000000-1234-1234-1234-123412341234}" type="slidenum">
              <a:rPr lang="en"/>
              <a:pPr lvl="0"/>
              <a:t>45</a:t>
            </a:fld>
            <a:endParaRPr lang="en"/>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3" name="Graphic 2">
            <a:extLst>
              <a:ext uri="{FF2B5EF4-FFF2-40B4-BE49-F238E27FC236}">
                <a16:creationId xmlns:a16="http://schemas.microsoft.com/office/drawing/2014/main" id="{FD691C73-2425-4F56-BDF6-8C0B63115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720" y="2291150"/>
            <a:ext cx="524773" cy="524773"/>
          </a:xfrm>
          <a:prstGeom prst="rect">
            <a:avLst/>
          </a:prstGeom>
        </p:spPr>
      </p:pic>
    </p:spTree>
    <p:extLst>
      <p:ext uri="{BB962C8B-B14F-4D97-AF65-F5344CB8AC3E}">
        <p14:creationId xmlns:p14="http://schemas.microsoft.com/office/powerpoint/2010/main" val="312445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solidFill>
            <a:schemeClr val="accent1"/>
          </a:solidFill>
        </p:spPr>
        <p:txBody>
          <a:bodyPr/>
          <a:lstStyle/>
          <a:p>
            <a:pPr lvl="0"/>
            <a:r>
              <a:rPr lang="en-US" sz="2400" dirty="0">
                <a:latin typeface="Source Sans Pro" panose="020B0503030403020204" pitchFamily="34" charset="0"/>
                <a:ea typeface="Source Sans Pro" panose="020B0503030403020204" pitchFamily="34" charset="0"/>
                <a:sym typeface="Quattrocento Sans"/>
              </a:rPr>
              <a:t>Modelling</a:t>
            </a:r>
          </a:p>
        </p:txBody>
      </p:sp>
      <p:sp>
        <p:nvSpPr>
          <p:cNvPr id="113" name="Google Shape;113;p15"/>
          <p:cNvSpPr txBox="1">
            <a:spLocks noGrp="1"/>
          </p:cNvSpPr>
          <p:nvPr>
            <p:ph type="sldNum" idx="12"/>
          </p:nvPr>
        </p:nvSpPr>
        <p:spPr/>
        <p:txBody>
          <a:bodyPr/>
          <a:lstStyle/>
          <a:p>
            <a:pPr lvl="0"/>
            <a:fld id="{00000000-1234-1234-1234-123412341234}" type="slidenum">
              <a:rPr lang="en"/>
              <a:pPr lvl="0"/>
              <a:t>46</a:t>
            </a:fld>
            <a:endParaRPr lang="en"/>
          </a:p>
        </p:txBody>
      </p:sp>
      <p:sp>
        <p:nvSpPr>
          <p:cNvPr id="6" name="Subtitle 5">
            <a:extLst>
              <a:ext uri="{FF2B5EF4-FFF2-40B4-BE49-F238E27FC236}">
                <a16:creationId xmlns:a16="http://schemas.microsoft.com/office/drawing/2014/main" id="{BAD768DE-3888-43D1-B871-0700070AEA28}"/>
              </a:ext>
            </a:extLst>
          </p:cNvPr>
          <p:cNvSpPr>
            <a:spLocks noGrp="1"/>
          </p:cNvSpPr>
          <p:nvPr>
            <p:ph type="body" idx="4294967295"/>
          </p:nvPr>
        </p:nvSpPr>
        <p:spPr>
          <a:xfrm>
            <a:off x="5430838" y="1616075"/>
            <a:ext cx="3713162" cy="2928938"/>
          </a:xfrm>
        </p:spPr>
        <p:txBody>
          <a:bodyPr/>
          <a:lstStyle/>
          <a:p>
            <a:pPr marL="76200" indent="0">
              <a:buNone/>
            </a:pPr>
            <a:r>
              <a:rPr lang="en-IN" sz="1400" dirty="0">
                <a:latin typeface="Times New Roman" panose="02020603050405020304" pitchFamily="18" charset="0"/>
                <a:cs typeface="Times New Roman" panose="02020603050405020304" pitchFamily="18" charset="0"/>
              </a:rPr>
              <a:t>Classification</a:t>
            </a:r>
            <a:r>
              <a:rPr lang="en-IN" sz="1400" dirty="0"/>
              <a:t> </a:t>
            </a:r>
            <a:r>
              <a:rPr lang="en-IN" sz="1400" dirty="0">
                <a:latin typeface="Times New Roman" panose="02020603050405020304" pitchFamily="18" charset="0"/>
                <a:cs typeface="Times New Roman" panose="02020603050405020304" pitchFamily="18" charset="0"/>
              </a:rPr>
              <a:t>Output:</a:t>
            </a:r>
          </a:p>
          <a:p>
            <a:pPr marL="76200" indent="0">
              <a:buNone/>
            </a:pPr>
            <a:r>
              <a:rPr lang="en-IN" sz="1400" dirty="0">
                <a:latin typeface="Times New Roman" panose="02020603050405020304" pitchFamily="18" charset="0"/>
                <a:cs typeface="Times New Roman" panose="02020603050405020304" pitchFamily="18" charset="0"/>
              </a:rPr>
              <a:t>Low LTV group (&lt;2884)</a:t>
            </a:r>
          </a:p>
          <a:p>
            <a:pPr marL="76200" indent="0">
              <a:buNone/>
            </a:pPr>
            <a:r>
              <a:rPr lang="en-IN" sz="1400" dirty="0">
                <a:latin typeface="Times New Roman" panose="02020603050405020304" pitchFamily="18" charset="0"/>
                <a:cs typeface="Times New Roman" panose="02020603050405020304" pitchFamily="18" charset="0"/>
              </a:rPr>
              <a:t>Mid LTV group (2884 to 5444)</a:t>
            </a:r>
          </a:p>
          <a:p>
            <a:pPr marL="76200" indent="0">
              <a:buNone/>
            </a:pPr>
            <a:r>
              <a:rPr lang="en-IN" sz="1400" dirty="0">
                <a:latin typeface="Times New Roman" panose="02020603050405020304" pitchFamily="18" charset="0"/>
                <a:cs typeface="Times New Roman" panose="02020603050405020304" pitchFamily="18" charset="0"/>
              </a:rPr>
              <a:t>High LTV group  (&gt;5444)</a:t>
            </a:r>
          </a:p>
          <a:p>
            <a:pPr marL="76200" indent="0">
              <a:buNone/>
            </a:pPr>
            <a:endParaRPr lang="en-IN" sz="1400" dirty="0">
              <a:latin typeface="Times New Roman" panose="02020603050405020304" pitchFamily="18" charset="0"/>
              <a:cs typeface="Times New Roman" panose="02020603050405020304" pitchFamily="18" charset="0"/>
            </a:endParaRPr>
          </a:p>
          <a:p>
            <a:pPr marL="76200" indent="0">
              <a:buNone/>
            </a:pPr>
            <a:endParaRPr lang="en-IN" sz="1400" dirty="0">
              <a:latin typeface="Times New Roman" panose="02020603050405020304" pitchFamily="18" charset="0"/>
              <a:cs typeface="Times New Roman" panose="02020603050405020304" pitchFamily="18" charset="0"/>
            </a:endParaRP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3" name="Graphic 2">
            <a:extLst>
              <a:ext uri="{FF2B5EF4-FFF2-40B4-BE49-F238E27FC236}">
                <a16:creationId xmlns:a16="http://schemas.microsoft.com/office/drawing/2014/main" id="{FD691C73-2425-4F56-BDF6-8C0B63115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636" y="366279"/>
            <a:ext cx="362037" cy="362037"/>
          </a:xfrm>
          <a:prstGeom prst="rect">
            <a:avLst/>
          </a:prstGeom>
        </p:spPr>
      </p:pic>
      <p:graphicFrame>
        <p:nvGraphicFramePr>
          <p:cNvPr id="7" name="Google Shape;249;p25">
            <a:extLst>
              <a:ext uri="{FF2B5EF4-FFF2-40B4-BE49-F238E27FC236}">
                <a16:creationId xmlns:a16="http://schemas.microsoft.com/office/drawing/2014/main" id="{9DAEAD4C-6F31-498B-B886-A8993BA29E5E}"/>
              </a:ext>
            </a:extLst>
          </p:cNvPr>
          <p:cNvGraphicFramePr/>
          <p:nvPr/>
        </p:nvGraphicFramePr>
        <p:xfrm>
          <a:off x="994959" y="1616470"/>
          <a:ext cx="3487556" cy="2828450"/>
        </p:xfrm>
        <a:graphic>
          <a:graphicData uri="http://schemas.openxmlformats.org/drawingml/2006/table">
            <a:tbl>
              <a:tblPr>
                <a:noFill/>
                <a:tableStyleId>{5A77099C-F5DB-4830-9FE0-01EF983D99E9}</a:tableStyleId>
              </a:tblPr>
              <a:tblGrid>
                <a:gridCol w="1934420">
                  <a:extLst>
                    <a:ext uri="{9D8B030D-6E8A-4147-A177-3AD203B41FA5}">
                      <a16:colId xmlns:a16="http://schemas.microsoft.com/office/drawing/2014/main" val="20000"/>
                    </a:ext>
                  </a:extLst>
                </a:gridCol>
                <a:gridCol w="1553136">
                  <a:extLst>
                    <a:ext uri="{9D8B030D-6E8A-4147-A177-3AD203B41FA5}">
                      <a16:colId xmlns:a16="http://schemas.microsoft.com/office/drawing/2014/main" val="20001"/>
                    </a:ext>
                  </a:extLst>
                </a:gridCol>
              </a:tblGrid>
              <a:tr h="471204">
                <a:tc>
                  <a:txBody>
                    <a:bodyPr/>
                    <a:lstStyle/>
                    <a:p>
                      <a:pPr marL="0" lvl="0" indent="0" algn="l" rtl="0">
                        <a:spcBef>
                          <a:spcPts val="0"/>
                        </a:spcBef>
                        <a:spcAft>
                          <a:spcPts val="0"/>
                        </a:spcAft>
                        <a:buNone/>
                      </a:pPr>
                      <a:r>
                        <a:rPr lang="en-IN" dirty="0">
                          <a:latin typeface="Quattrocento Sans"/>
                          <a:ea typeface="Quattrocento Sans"/>
                          <a:cs typeface="Quattrocento Sans"/>
                          <a:sym typeface="Quattrocento Sans"/>
                        </a:rPr>
                        <a:t>Models</a:t>
                      </a: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latin typeface="Times New Roman" panose="02020603050405020304" pitchFamily="18" charset="0"/>
                          <a:ea typeface="Lora"/>
                          <a:cs typeface="Times New Roman" panose="02020603050405020304" pitchFamily="18" charset="0"/>
                          <a:sym typeface="Lora"/>
                        </a:rPr>
                        <a:t>Cross Vali</a:t>
                      </a:r>
                      <a:r>
                        <a:rPr lang="en-IN" sz="1100" b="1" dirty="0">
                          <a:latin typeface="Times New Roman" panose="02020603050405020304" pitchFamily="18" charset="0"/>
                          <a:ea typeface="Lora"/>
                          <a:cs typeface="Times New Roman" panose="02020603050405020304" pitchFamily="18" charset="0"/>
                          <a:sym typeface="Lora"/>
                        </a:rPr>
                        <a:t>dation Score</a:t>
                      </a:r>
                      <a:endParaRPr sz="1100" b="1" dirty="0">
                        <a:latin typeface="Times New Roman" panose="02020603050405020304" pitchFamily="18" charset="0"/>
                        <a:ea typeface="Lora"/>
                        <a:cs typeface="Times New Roman" panose="02020603050405020304" pitchFamily="18" charset="0"/>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1204">
                <a:tc>
                  <a:txBody>
                    <a:bodyPr/>
                    <a:lstStyle/>
                    <a:p>
                      <a:pPr marL="0" lvl="0" indent="0" algn="r" rtl="0">
                        <a:spcBef>
                          <a:spcPts val="0"/>
                        </a:spcBef>
                        <a:spcAft>
                          <a:spcPts val="0"/>
                        </a:spcAft>
                        <a:buNone/>
                      </a:pPr>
                      <a:r>
                        <a:rPr lang="en-IN" sz="1100" dirty="0">
                          <a:latin typeface="Quattrocento Sans"/>
                          <a:ea typeface="Quattrocento Sans"/>
                          <a:cs typeface="Quattrocento Sans"/>
                          <a:sym typeface="Quattrocento Sans"/>
                        </a:rPr>
                        <a:t>Decision Tree Classifier</a:t>
                      </a: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Quattrocento Sans"/>
                          <a:ea typeface="Quattrocento Sans"/>
                          <a:cs typeface="Quattrocento Sans"/>
                          <a:sym typeface="Quattrocento Sans"/>
                        </a:rPr>
                        <a:t>0.911</a:t>
                      </a: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71204">
                <a:tc>
                  <a:txBody>
                    <a:bodyPr/>
                    <a:lstStyle/>
                    <a:p>
                      <a:pPr marL="0" lvl="0" indent="0" algn="r" rtl="0">
                        <a:spcBef>
                          <a:spcPts val="0"/>
                        </a:spcBef>
                        <a:spcAft>
                          <a:spcPts val="0"/>
                        </a:spcAft>
                        <a:buNone/>
                      </a:pPr>
                      <a:r>
                        <a:rPr lang="en-IN" sz="1100" dirty="0">
                          <a:latin typeface="Quattrocento Sans"/>
                          <a:ea typeface="Quattrocento Sans"/>
                          <a:cs typeface="Quattrocento Sans"/>
                          <a:sym typeface="Quattrocento Sans"/>
                        </a:rPr>
                        <a:t>Random Forest Classifier</a:t>
                      </a: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Quattrocento Sans"/>
                          <a:ea typeface="Quattrocento Sans"/>
                          <a:cs typeface="Quattrocento Sans"/>
                          <a:sym typeface="Quattrocento Sans"/>
                        </a:rPr>
                        <a:t>0.912</a:t>
                      </a: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471204">
                <a:tc>
                  <a:txBody>
                    <a:bodyPr/>
                    <a:lstStyle/>
                    <a:p>
                      <a:pPr marL="0" lvl="0" indent="0" algn="r" rtl="0">
                        <a:spcBef>
                          <a:spcPts val="0"/>
                        </a:spcBef>
                        <a:spcAft>
                          <a:spcPts val="0"/>
                        </a:spcAft>
                        <a:buNone/>
                      </a:pPr>
                      <a:r>
                        <a:rPr lang="en-IN" sz="1100" dirty="0">
                          <a:latin typeface="Quattrocento Sans"/>
                          <a:ea typeface="Quattrocento Sans"/>
                          <a:cs typeface="Quattrocento Sans"/>
                          <a:sym typeface="Quattrocento Sans"/>
                        </a:rPr>
                        <a:t>XGB Classifier</a:t>
                      </a: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IN" dirty="0">
                          <a:latin typeface="Quattrocento Sans"/>
                          <a:ea typeface="Quattrocento Sans"/>
                          <a:cs typeface="Quattrocento Sans"/>
                          <a:sym typeface="Quattrocento Sans"/>
                        </a:rPr>
                        <a:t>0.912</a:t>
                      </a:r>
                      <a:endParaRPr dirty="0">
                        <a:latin typeface="Quattrocento Sans"/>
                        <a:ea typeface="Quattrocento Sans"/>
                        <a:cs typeface="Quattrocento Sans"/>
                        <a:sym typeface="Quattrocento Sans"/>
                      </a:endParaRP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306057579"/>
                  </a:ext>
                </a:extLst>
              </a:tr>
              <a:tr h="471204">
                <a:tc>
                  <a:txBody>
                    <a:bodyPr/>
                    <a:lstStyle/>
                    <a:p>
                      <a:pPr marL="0" lvl="0" indent="0" algn="r" rtl="0">
                        <a:spcBef>
                          <a:spcPts val="0"/>
                        </a:spcBef>
                        <a:spcAft>
                          <a:spcPts val="0"/>
                        </a:spcAft>
                        <a:buNone/>
                      </a:pPr>
                      <a:r>
                        <a:rPr lang="en-IN" sz="1100" dirty="0">
                          <a:latin typeface="Quattrocento Sans"/>
                          <a:ea typeface="Quattrocento Sans"/>
                          <a:cs typeface="Quattrocento Sans"/>
                          <a:sym typeface="Quattrocento Sans"/>
                        </a:rPr>
                        <a:t>Decision Tree Regressor </a:t>
                      </a: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Quattrocento Sans"/>
                          <a:ea typeface="Quattrocento Sans"/>
                          <a:cs typeface="Quattrocento Sans"/>
                          <a:sym typeface="Quattrocento Sans"/>
                        </a:rPr>
                        <a:t>0.976</a:t>
                      </a: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71204">
                <a:tc>
                  <a:txBody>
                    <a:bodyPr/>
                    <a:lstStyle/>
                    <a:p>
                      <a:pPr marL="0" lvl="0" indent="0" algn="r" rtl="0">
                        <a:spcBef>
                          <a:spcPts val="0"/>
                        </a:spcBef>
                        <a:spcAft>
                          <a:spcPts val="0"/>
                        </a:spcAft>
                        <a:buNone/>
                      </a:pPr>
                      <a:r>
                        <a:rPr lang="en-IN" sz="1100" dirty="0">
                          <a:latin typeface="Quattrocento Sans"/>
                          <a:ea typeface="Quattrocento Sans"/>
                          <a:cs typeface="Quattrocento Sans"/>
                          <a:sym typeface="Quattrocento Sans"/>
                        </a:rPr>
                        <a:t>Random Forest Regressor </a:t>
                      </a: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IN" dirty="0">
                          <a:latin typeface="Quattrocento Sans"/>
                          <a:ea typeface="Quattrocento Sans"/>
                          <a:cs typeface="Quattrocento Sans"/>
                          <a:sym typeface="Quattrocento Sans"/>
                        </a:rPr>
                        <a:t>0.928</a:t>
                      </a:r>
                      <a:endParaRPr dirty="0">
                        <a:latin typeface="Quattrocento Sans"/>
                        <a:ea typeface="Quattrocento Sans"/>
                        <a:cs typeface="Quattrocento Sans"/>
                        <a:sym typeface="Quattrocento Sans"/>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extLst>
                  <a:ext uri="{0D108BD9-81ED-4DB2-BD59-A6C34878D82A}">
                    <a16:rowId xmlns:a16="http://schemas.microsoft.com/office/drawing/2014/main" val="3892320111"/>
                  </a:ext>
                </a:extLst>
              </a:tr>
            </a:tbl>
          </a:graphicData>
        </a:graphic>
      </p:graphicFrame>
    </p:spTree>
    <p:extLst>
      <p:ext uri="{BB962C8B-B14F-4D97-AF65-F5344CB8AC3E}">
        <p14:creationId xmlns:p14="http://schemas.microsoft.com/office/powerpoint/2010/main" val="2121753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solidFill>
            <a:schemeClr val="accent1"/>
          </a:solidFill>
        </p:spPr>
        <p:txBody>
          <a:bodyPr/>
          <a:lstStyle/>
          <a:p>
            <a:pPr lvl="0"/>
            <a:r>
              <a:rPr lang="en-US" sz="2200" dirty="0">
                <a:latin typeface="Source Sans Pro" panose="020B0503030403020204" pitchFamily="34" charset="0"/>
                <a:ea typeface="Source Sans Pro" panose="020B0503030403020204" pitchFamily="34" charset="0"/>
                <a:sym typeface="Quattrocento Sans"/>
              </a:rPr>
              <a:t>Time Series Forecast</a:t>
            </a:r>
          </a:p>
        </p:txBody>
      </p:sp>
      <p:sp>
        <p:nvSpPr>
          <p:cNvPr id="113" name="Google Shape;113;p15"/>
          <p:cNvSpPr txBox="1">
            <a:spLocks noGrp="1"/>
          </p:cNvSpPr>
          <p:nvPr>
            <p:ph type="sldNum" idx="12"/>
          </p:nvPr>
        </p:nvSpPr>
        <p:spPr/>
        <p:txBody>
          <a:bodyPr/>
          <a:lstStyle/>
          <a:p>
            <a:pPr lvl="0"/>
            <a:fld id="{00000000-1234-1234-1234-123412341234}" type="slidenum">
              <a:rPr lang="en"/>
              <a:pPr lvl="0"/>
              <a:t>47</a:t>
            </a:fld>
            <a:endParaRPr lang="en"/>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pic>
        <p:nvPicPr>
          <p:cNvPr id="3" name="Graphic 2">
            <a:extLst>
              <a:ext uri="{FF2B5EF4-FFF2-40B4-BE49-F238E27FC236}">
                <a16:creationId xmlns:a16="http://schemas.microsoft.com/office/drawing/2014/main" id="{FD691C73-2425-4F56-BDF6-8C0B63115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89" y="388304"/>
            <a:ext cx="314050" cy="314050"/>
          </a:xfrm>
          <a:prstGeom prst="rect">
            <a:avLst/>
          </a:prstGeom>
        </p:spPr>
      </p:pic>
      <p:pic>
        <p:nvPicPr>
          <p:cNvPr id="8" name="Picture 7">
            <a:extLst>
              <a:ext uri="{FF2B5EF4-FFF2-40B4-BE49-F238E27FC236}">
                <a16:creationId xmlns:a16="http://schemas.microsoft.com/office/drawing/2014/main" id="{9CF3CF41-152C-42BB-B92C-44EE0A568A80}"/>
              </a:ext>
            </a:extLst>
          </p:cNvPr>
          <p:cNvPicPr>
            <a:picLocks noChangeAspect="1"/>
          </p:cNvPicPr>
          <p:nvPr/>
        </p:nvPicPr>
        <p:blipFill>
          <a:blip r:embed="rId5"/>
          <a:stretch>
            <a:fillRect/>
          </a:stretch>
        </p:blipFill>
        <p:spPr>
          <a:xfrm>
            <a:off x="398001" y="1257833"/>
            <a:ext cx="4303060" cy="3313602"/>
          </a:xfrm>
          <a:prstGeom prst="rect">
            <a:avLst/>
          </a:prstGeom>
        </p:spPr>
      </p:pic>
      <p:pic>
        <p:nvPicPr>
          <p:cNvPr id="10" name="Picture 9">
            <a:extLst>
              <a:ext uri="{FF2B5EF4-FFF2-40B4-BE49-F238E27FC236}">
                <a16:creationId xmlns:a16="http://schemas.microsoft.com/office/drawing/2014/main" id="{52CBEE46-8955-4F92-AA94-445D1AE1640C}"/>
              </a:ext>
            </a:extLst>
          </p:cNvPr>
          <p:cNvPicPr>
            <a:picLocks noChangeAspect="1"/>
          </p:cNvPicPr>
          <p:nvPr/>
        </p:nvPicPr>
        <p:blipFill>
          <a:blip r:embed="rId6"/>
          <a:stretch>
            <a:fillRect/>
          </a:stretch>
        </p:blipFill>
        <p:spPr>
          <a:xfrm>
            <a:off x="4889777" y="1049674"/>
            <a:ext cx="3544434" cy="3555546"/>
          </a:xfrm>
          <a:prstGeom prst="rect">
            <a:avLst/>
          </a:prstGeom>
        </p:spPr>
      </p:pic>
    </p:spTree>
    <p:extLst>
      <p:ext uri="{BB962C8B-B14F-4D97-AF65-F5344CB8AC3E}">
        <p14:creationId xmlns:p14="http://schemas.microsoft.com/office/powerpoint/2010/main" val="517019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3DFB-6743-4F34-9DFF-CD78D04E4D34}"/>
              </a:ext>
            </a:extLst>
          </p:cNvPr>
          <p:cNvSpPr>
            <a:spLocks noGrp="1"/>
          </p:cNvSpPr>
          <p:nvPr>
            <p:ph type="title"/>
          </p:nvPr>
        </p:nvSpPr>
        <p:spPr>
          <a:solidFill>
            <a:schemeClr val="accent1"/>
          </a:solidFill>
        </p:spPr>
        <p:txBody>
          <a:bodyPr/>
          <a:lstStyle/>
          <a:p>
            <a:r>
              <a:rPr lang="en-IN" sz="2200" dirty="0">
                <a:latin typeface="Source Sans Pro" panose="020B0503030403020204" pitchFamily="34" charset="0"/>
                <a:ea typeface="Source Sans Pro" panose="020B0503030403020204" pitchFamily="34" charset="0"/>
              </a:rPr>
              <a:t>Actionable Insights</a:t>
            </a:r>
          </a:p>
        </p:txBody>
      </p:sp>
      <p:sp>
        <p:nvSpPr>
          <p:cNvPr id="4" name="Slide Number Placeholder 3">
            <a:extLst>
              <a:ext uri="{FF2B5EF4-FFF2-40B4-BE49-F238E27FC236}">
                <a16:creationId xmlns:a16="http://schemas.microsoft.com/office/drawing/2014/main" id="{FF2412F8-FAC6-43C0-A3E1-BB9CD4C64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Text Placeholder 2">
            <a:extLst>
              <a:ext uri="{FF2B5EF4-FFF2-40B4-BE49-F238E27FC236}">
                <a16:creationId xmlns:a16="http://schemas.microsoft.com/office/drawing/2014/main" id="{278F3377-DAD0-42A9-831D-C77B1F5100A3}"/>
              </a:ext>
            </a:extLst>
          </p:cNvPr>
          <p:cNvSpPr>
            <a:spLocks noGrp="1"/>
          </p:cNvSpPr>
          <p:nvPr>
            <p:ph type="body" idx="4294967295"/>
          </p:nvPr>
        </p:nvSpPr>
        <p:spPr>
          <a:xfrm>
            <a:off x="721112" y="1074281"/>
            <a:ext cx="6808788" cy="3379788"/>
          </a:xfrm>
        </p:spPr>
        <p:txBody>
          <a:bodyPr/>
          <a:lstStyle/>
          <a:p>
            <a:pPr>
              <a:buClrTx/>
              <a:buSzPct val="80000"/>
              <a:buFont typeface="Wingdings" panose="05000000000000000000" pitchFamily="2" charset="2"/>
              <a:buChar char="ü"/>
            </a:pPr>
            <a:r>
              <a:rPr lang="en-IN" sz="1300" dirty="0">
                <a:latin typeface="Times New Roman" panose="02020603050405020304" pitchFamily="18" charset="0"/>
                <a:cs typeface="Times New Roman" panose="02020603050405020304" pitchFamily="18" charset="0"/>
              </a:rPr>
              <a:t>States like Karnataka ,Tamil Nadu and Madhya Pradesh had  huge spike in customer base every year. Implement their marketing strategies in states with low customer count</a:t>
            </a:r>
          </a:p>
          <a:p>
            <a:pPr>
              <a:buClrTx/>
              <a:buSzPct val="80000"/>
              <a:buFont typeface="Wingdings" panose="05000000000000000000" pitchFamily="2" charset="2"/>
              <a:buChar char="ü"/>
            </a:pPr>
            <a:r>
              <a:rPr lang="en-IN" sz="1300" dirty="0">
                <a:latin typeface="Times New Roman" panose="02020603050405020304" pitchFamily="18" charset="0"/>
                <a:cs typeface="Times New Roman" panose="02020603050405020304" pitchFamily="18" charset="0"/>
              </a:rPr>
              <a:t>Investigate the reasons for dip in revenue of Uttar Pradesh and Telangana</a:t>
            </a:r>
          </a:p>
          <a:p>
            <a:pPr>
              <a:buClrTx/>
              <a:buSzPct val="80000"/>
              <a:buFont typeface="Wingdings" panose="05000000000000000000" pitchFamily="2" charset="2"/>
              <a:buChar char="ü"/>
            </a:pPr>
            <a:r>
              <a:rPr lang="en-IN" sz="1300" dirty="0">
                <a:latin typeface="Times New Roman" panose="02020603050405020304" pitchFamily="18" charset="0"/>
                <a:cs typeface="Times New Roman" panose="02020603050405020304" pitchFamily="18" charset="0"/>
              </a:rPr>
              <a:t>Eastern states have a significantly lower share of the revenue. This is due to low customer count from these states. More plants could be opened up in this states and marketing strategies similar to top states could help increase the customer base in eastern states.</a:t>
            </a:r>
          </a:p>
          <a:p>
            <a:pPr>
              <a:buClrTx/>
              <a:buSzPct val="80000"/>
              <a:buFont typeface="Wingdings" panose="05000000000000000000" pitchFamily="2" charset="2"/>
              <a:buChar char="ü"/>
            </a:pPr>
            <a:r>
              <a:rPr lang="en-IN" sz="1300" dirty="0">
                <a:latin typeface="Times New Roman" panose="02020603050405020304" pitchFamily="18" charset="0"/>
                <a:cs typeface="Times New Roman" panose="02020603050405020304" pitchFamily="18" charset="0"/>
              </a:rPr>
              <a:t>Majority of cars visiting the workshop are of these 4 brands – Maruti Suzuki, Hyundai, M&amp;M and Tata Motors. Inventory should be stocked up accordingly.</a:t>
            </a:r>
          </a:p>
          <a:p>
            <a:pPr>
              <a:buClrTx/>
              <a:buSzPct val="80000"/>
              <a:buFont typeface="Wingdings" panose="05000000000000000000" pitchFamily="2" charset="2"/>
              <a:buChar char="ü"/>
            </a:pPr>
            <a:r>
              <a:rPr lang="en-IN" sz="1300" dirty="0">
                <a:latin typeface="Times New Roman" panose="02020603050405020304" pitchFamily="18" charset="0"/>
                <a:cs typeface="Times New Roman" panose="02020603050405020304" pitchFamily="18" charset="0"/>
              </a:rPr>
              <a:t>Though invoice of Accidental cases are less, they contribute the largest share to the revenue. Average service time is also the highest. To reduce the same, spare parts of top brands stated above could be stocked up in advance.</a:t>
            </a:r>
          </a:p>
          <a:p>
            <a:pPr>
              <a:buClrTx/>
              <a:buSzPct val="80000"/>
              <a:buFont typeface="Wingdings" panose="05000000000000000000" pitchFamily="2" charset="2"/>
              <a:buChar char="ü"/>
            </a:pPr>
            <a:r>
              <a:rPr lang="en-IN" sz="1300" dirty="0">
                <a:latin typeface="Times New Roman" panose="02020603050405020304" pitchFamily="18" charset="0"/>
                <a:cs typeface="Times New Roman" panose="02020603050405020304" pitchFamily="18" charset="0"/>
              </a:rPr>
              <a:t>The top marketing source has been Customer Reference. We could arrange rewards programs for customers sharing positive testimonials to increase the customer base.</a:t>
            </a:r>
          </a:p>
          <a:p>
            <a:pPr>
              <a:buClrTx/>
              <a:buSzPct val="80000"/>
              <a:buFont typeface="Wingdings" panose="05000000000000000000" pitchFamily="2" charset="2"/>
              <a:buChar char="ü"/>
            </a:pPr>
            <a:endParaRPr lang="en-IN" sz="1300" dirty="0">
              <a:latin typeface="Times New Roman" panose="02020603050405020304" pitchFamily="18" charset="0"/>
              <a:cs typeface="Times New Roman" panose="02020603050405020304" pitchFamily="18" charset="0"/>
            </a:endParaRPr>
          </a:p>
        </p:txBody>
      </p:sp>
      <p:grpSp>
        <p:nvGrpSpPr>
          <p:cNvPr id="5" name="Google Shape;799;p39">
            <a:extLst>
              <a:ext uri="{FF2B5EF4-FFF2-40B4-BE49-F238E27FC236}">
                <a16:creationId xmlns:a16="http://schemas.microsoft.com/office/drawing/2014/main" id="{317F8D4B-53F2-45BF-82AD-EABAEDCCECA8}"/>
              </a:ext>
            </a:extLst>
          </p:cNvPr>
          <p:cNvGrpSpPr/>
          <p:nvPr/>
        </p:nvGrpSpPr>
        <p:grpSpPr>
          <a:xfrm>
            <a:off x="832381" y="395676"/>
            <a:ext cx="215966" cy="317002"/>
            <a:chOff x="6718575" y="2318625"/>
            <a:chExt cx="256950" cy="407375"/>
          </a:xfrm>
          <a:solidFill>
            <a:schemeClr val="tx1"/>
          </a:solidFill>
        </p:grpSpPr>
        <p:sp>
          <p:nvSpPr>
            <p:cNvPr id="6" name="Google Shape;800;p39">
              <a:extLst>
                <a:ext uri="{FF2B5EF4-FFF2-40B4-BE49-F238E27FC236}">
                  <a16:creationId xmlns:a16="http://schemas.microsoft.com/office/drawing/2014/main" id="{DFD0C2BE-1961-49F5-AFC7-3319EF1021DF}"/>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1;p39">
              <a:extLst>
                <a:ext uri="{FF2B5EF4-FFF2-40B4-BE49-F238E27FC236}">
                  <a16:creationId xmlns:a16="http://schemas.microsoft.com/office/drawing/2014/main" id="{630D027C-514F-45D3-9CB1-D74E998BDC9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2;p39">
              <a:extLst>
                <a:ext uri="{FF2B5EF4-FFF2-40B4-BE49-F238E27FC236}">
                  <a16:creationId xmlns:a16="http://schemas.microsoft.com/office/drawing/2014/main" id="{9DA6E7D9-4303-49B9-BB83-7AE260D06039}"/>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3;p39">
              <a:extLst>
                <a:ext uri="{FF2B5EF4-FFF2-40B4-BE49-F238E27FC236}">
                  <a16:creationId xmlns:a16="http://schemas.microsoft.com/office/drawing/2014/main" id="{C2AC33F5-AB14-423E-AF3D-FB57B5AA2AC3}"/>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4;p39">
              <a:extLst>
                <a:ext uri="{FF2B5EF4-FFF2-40B4-BE49-F238E27FC236}">
                  <a16:creationId xmlns:a16="http://schemas.microsoft.com/office/drawing/2014/main" id="{060B6CF3-398B-41F1-905C-F2AA16FFEEB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805;p39">
              <a:extLst>
                <a:ext uri="{FF2B5EF4-FFF2-40B4-BE49-F238E27FC236}">
                  <a16:creationId xmlns:a16="http://schemas.microsoft.com/office/drawing/2014/main" id="{B971ED66-E375-44BB-BB29-076D266527A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6;p39">
              <a:extLst>
                <a:ext uri="{FF2B5EF4-FFF2-40B4-BE49-F238E27FC236}">
                  <a16:creationId xmlns:a16="http://schemas.microsoft.com/office/drawing/2014/main" id="{C480D73D-87F5-4732-818D-9ED32576758A}"/>
                </a:ext>
              </a:extLst>
            </p:cNvPr>
            <p:cNvSpPr/>
            <p:nvPr/>
          </p:nvSpPr>
          <p:spPr>
            <a:xfrm>
              <a:off x="6801976" y="2453199"/>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7;p39">
              <a:extLst>
                <a:ext uri="{FF2B5EF4-FFF2-40B4-BE49-F238E27FC236}">
                  <a16:creationId xmlns:a16="http://schemas.microsoft.com/office/drawing/2014/main" id="{629C55F5-70BD-48F2-95DF-36C39B76E8E1}"/>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8482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01BC8D-9CA5-4D5E-A098-4B7DA2803F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3" name="Oval 2">
            <a:extLst>
              <a:ext uri="{FF2B5EF4-FFF2-40B4-BE49-F238E27FC236}">
                <a16:creationId xmlns:a16="http://schemas.microsoft.com/office/drawing/2014/main" id="{F4C061D0-C96D-4216-A4FE-77D8314FB9C0}"/>
              </a:ext>
            </a:extLst>
          </p:cNvPr>
          <p:cNvSpPr/>
          <p:nvPr/>
        </p:nvSpPr>
        <p:spPr>
          <a:xfrm>
            <a:off x="1070518" y="1605774"/>
            <a:ext cx="1070518" cy="1070517"/>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792429C4-AD65-4AD0-ACE1-8AE7C527E372}"/>
              </a:ext>
            </a:extLst>
          </p:cNvPr>
          <p:cNvCxnSpPr>
            <a:cxnSpLocks/>
          </p:cNvCxnSpPr>
          <p:nvPr/>
        </p:nvCxnSpPr>
        <p:spPr>
          <a:xfrm flipH="1">
            <a:off x="0" y="2141033"/>
            <a:ext cx="1070518"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BB95B8BC-0F68-44BA-9CBD-9B7F33169D9A}"/>
              </a:ext>
            </a:extLst>
          </p:cNvPr>
          <p:cNvCxnSpPr>
            <a:cxnSpLocks/>
          </p:cNvCxnSpPr>
          <p:nvPr/>
        </p:nvCxnSpPr>
        <p:spPr>
          <a:xfrm>
            <a:off x="5575610" y="2141031"/>
            <a:ext cx="3627863"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A9B89EDE-06F5-4BBE-8393-5E79C6D59D04}"/>
              </a:ext>
            </a:extLst>
          </p:cNvPr>
          <p:cNvSpPr txBox="1"/>
          <p:nvPr/>
        </p:nvSpPr>
        <p:spPr>
          <a:xfrm>
            <a:off x="2668860" y="1633200"/>
            <a:ext cx="2698594" cy="1015663"/>
          </a:xfrm>
          <a:prstGeom prst="rect">
            <a:avLst/>
          </a:prstGeom>
          <a:noFill/>
        </p:spPr>
        <p:txBody>
          <a:bodyPr wrap="square" rtlCol="0">
            <a:spAutoFit/>
          </a:bodyPr>
          <a:lstStyle/>
          <a:p>
            <a:r>
              <a:rPr lang="en" sz="6000" b="1" dirty="0">
                <a:highlight>
                  <a:srgbClr val="FFCD00"/>
                </a:highlight>
                <a:latin typeface="Lora"/>
                <a:sym typeface="Lora"/>
              </a:rPr>
              <a:t>Thanks!</a:t>
            </a:r>
            <a:endParaRPr lang="en-IN" sz="6000" b="1" dirty="0">
              <a:latin typeface="Lora"/>
            </a:endParaRPr>
          </a:p>
        </p:txBody>
      </p:sp>
      <p:cxnSp>
        <p:nvCxnSpPr>
          <p:cNvPr id="12" name="Straight Connector 11">
            <a:extLst>
              <a:ext uri="{FF2B5EF4-FFF2-40B4-BE49-F238E27FC236}">
                <a16:creationId xmlns:a16="http://schemas.microsoft.com/office/drawing/2014/main" id="{0F0CC4A9-CFF4-41B9-9F44-CCF03C3A0996}"/>
              </a:ext>
            </a:extLst>
          </p:cNvPr>
          <p:cNvCxnSpPr>
            <a:stCxn id="3" idx="6"/>
          </p:cNvCxnSpPr>
          <p:nvPr/>
        </p:nvCxnSpPr>
        <p:spPr>
          <a:xfrm flipV="1">
            <a:off x="2141036" y="2141031"/>
            <a:ext cx="468349" cy="2"/>
          </a:xfrm>
          <a:prstGeom prst="line">
            <a:avLst/>
          </a:prstGeom>
        </p:spPr>
        <p:style>
          <a:lnRef idx="1">
            <a:schemeClr val="accent4"/>
          </a:lnRef>
          <a:fillRef idx="0">
            <a:schemeClr val="accent4"/>
          </a:fillRef>
          <a:effectRef idx="0">
            <a:schemeClr val="accent4"/>
          </a:effectRef>
          <a:fontRef idx="minor">
            <a:schemeClr val="tx1"/>
          </a:fontRef>
        </p:style>
      </p:cxnSp>
      <p:pic>
        <p:nvPicPr>
          <p:cNvPr id="16" name="Graphic 15">
            <a:extLst>
              <a:ext uri="{FF2B5EF4-FFF2-40B4-BE49-F238E27FC236}">
                <a16:creationId xmlns:a16="http://schemas.microsoft.com/office/drawing/2014/main" id="{CC3E45A8-E4B0-4030-A856-3FB11ED971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8958" y="1736337"/>
            <a:ext cx="738768" cy="738768"/>
          </a:xfrm>
          <a:prstGeom prst="rect">
            <a:avLst/>
          </a:prstGeom>
        </p:spPr>
      </p:pic>
    </p:spTree>
    <p:extLst>
      <p:ext uri="{BB962C8B-B14F-4D97-AF65-F5344CB8AC3E}">
        <p14:creationId xmlns:p14="http://schemas.microsoft.com/office/powerpoint/2010/main" val="234663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Popular Make in Top States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F941574B-3C73-41C5-B304-56E422017464}"/>
              </a:ext>
            </a:extLst>
          </p:cNvPr>
          <p:cNvPicPr>
            <a:picLocks noChangeAspect="1"/>
          </p:cNvPicPr>
          <p:nvPr/>
        </p:nvPicPr>
        <p:blipFill>
          <a:blip r:embed="rId2"/>
          <a:stretch>
            <a:fillRect/>
          </a:stretch>
        </p:blipFill>
        <p:spPr>
          <a:xfrm>
            <a:off x="654205" y="921579"/>
            <a:ext cx="7679473" cy="3985077"/>
          </a:xfrm>
          <a:prstGeom prst="rect">
            <a:avLst/>
          </a:prstGeom>
        </p:spPr>
      </p:pic>
      <p:pic>
        <p:nvPicPr>
          <p:cNvPr id="5" name="Graphic 4">
            <a:extLst>
              <a:ext uri="{FF2B5EF4-FFF2-40B4-BE49-F238E27FC236}">
                <a16:creationId xmlns:a16="http://schemas.microsoft.com/office/drawing/2014/main" id="{B6A315E8-BB05-48B0-B5C5-04C9B75A97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414878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Popular Models in Top States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A05221E3-9E7E-4E79-ADF6-37919F6AECD2}"/>
              </a:ext>
            </a:extLst>
          </p:cNvPr>
          <p:cNvPicPr>
            <a:picLocks noChangeAspect="1"/>
          </p:cNvPicPr>
          <p:nvPr/>
        </p:nvPicPr>
        <p:blipFill>
          <a:blip r:embed="rId2"/>
          <a:stretch>
            <a:fillRect/>
          </a:stretch>
        </p:blipFill>
        <p:spPr>
          <a:xfrm>
            <a:off x="795892" y="961651"/>
            <a:ext cx="7225552" cy="3869533"/>
          </a:xfrm>
          <a:prstGeom prst="rect">
            <a:avLst/>
          </a:prstGeom>
        </p:spPr>
      </p:pic>
      <p:pic>
        <p:nvPicPr>
          <p:cNvPr id="6" name="Graphic 5">
            <a:extLst>
              <a:ext uri="{FF2B5EF4-FFF2-40B4-BE49-F238E27FC236}">
                <a16:creationId xmlns:a16="http://schemas.microsoft.com/office/drawing/2014/main" id="{AF96F32B-3642-4A8F-BB61-0DAE88CEA3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379904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Model Category Count in Top States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DFECABAC-922E-44B0-AAAF-D4E389D2F728}"/>
              </a:ext>
            </a:extLst>
          </p:cNvPr>
          <p:cNvPicPr>
            <a:picLocks noChangeAspect="1"/>
          </p:cNvPicPr>
          <p:nvPr/>
        </p:nvPicPr>
        <p:blipFill>
          <a:blip r:embed="rId3"/>
          <a:stretch>
            <a:fillRect/>
          </a:stretch>
        </p:blipFill>
        <p:spPr>
          <a:xfrm>
            <a:off x="693691" y="1050042"/>
            <a:ext cx="7756617" cy="3699809"/>
          </a:xfrm>
          <a:prstGeom prst="rect">
            <a:avLst/>
          </a:prstGeom>
        </p:spPr>
      </p:pic>
      <p:pic>
        <p:nvPicPr>
          <p:cNvPr id="6" name="Graphic 5">
            <a:extLst>
              <a:ext uri="{FF2B5EF4-FFF2-40B4-BE49-F238E27FC236}">
                <a16:creationId xmlns:a16="http://schemas.microsoft.com/office/drawing/2014/main" id="{E5091F8D-CE8F-4850-A4A1-BFFB02E9D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84853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Popular Budget Friendly Car Models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B593F927-41B0-436C-BA9A-FC9F778B0EB5}"/>
              </a:ext>
            </a:extLst>
          </p:cNvPr>
          <p:cNvPicPr>
            <a:picLocks noChangeAspect="1"/>
          </p:cNvPicPr>
          <p:nvPr/>
        </p:nvPicPr>
        <p:blipFill>
          <a:blip r:embed="rId2"/>
          <a:stretch>
            <a:fillRect/>
          </a:stretch>
        </p:blipFill>
        <p:spPr>
          <a:xfrm>
            <a:off x="863578" y="972257"/>
            <a:ext cx="7372239" cy="3919531"/>
          </a:xfrm>
          <a:prstGeom prst="rect">
            <a:avLst/>
          </a:prstGeom>
        </p:spPr>
      </p:pic>
      <p:pic>
        <p:nvPicPr>
          <p:cNvPr id="5" name="Graphic 4">
            <a:extLst>
              <a:ext uri="{FF2B5EF4-FFF2-40B4-BE49-F238E27FC236}">
                <a16:creationId xmlns:a16="http://schemas.microsoft.com/office/drawing/2014/main" id="{2CC0BE63-7AE1-4561-B6BF-83E2661EF4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359976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852D-CC37-40A1-A282-F60C264B851E}"/>
              </a:ext>
            </a:extLst>
          </p:cNvPr>
          <p:cNvSpPr>
            <a:spLocks noGrp="1"/>
          </p:cNvSpPr>
          <p:nvPr>
            <p:ph type="title"/>
          </p:nvPr>
        </p:nvSpPr>
        <p:spPr>
          <a:xfrm>
            <a:off x="1381250" y="326052"/>
            <a:ext cx="6320526" cy="435600"/>
          </a:xfrm>
          <a:solidFill>
            <a:schemeClr val="accent1"/>
          </a:solidFill>
        </p:spPr>
        <p:txBody>
          <a:bodyPr/>
          <a:lstStyle/>
          <a:p>
            <a:r>
              <a:rPr lang="en-IN" sz="2200" dirty="0">
                <a:latin typeface="Source Sans Pro" panose="020B0503030403020204" pitchFamily="34" charset="0"/>
                <a:ea typeface="Source Sans Pro" panose="020B0503030403020204" pitchFamily="34" charset="0"/>
              </a:rPr>
              <a:t>Popular Mid Range Car Models</a:t>
            </a:r>
          </a:p>
        </p:txBody>
      </p:sp>
      <p:sp>
        <p:nvSpPr>
          <p:cNvPr id="3" name="Slide Number Placeholder 2">
            <a:extLst>
              <a:ext uri="{FF2B5EF4-FFF2-40B4-BE49-F238E27FC236}">
                <a16:creationId xmlns:a16="http://schemas.microsoft.com/office/drawing/2014/main" id="{B4031989-A2AC-4F56-9B40-C1F512B0D9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99A6E48A-E460-4E7D-A791-7CBE75496DEB}"/>
              </a:ext>
            </a:extLst>
          </p:cNvPr>
          <p:cNvPicPr>
            <a:picLocks noChangeAspect="1"/>
          </p:cNvPicPr>
          <p:nvPr/>
        </p:nvPicPr>
        <p:blipFill>
          <a:blip r:embed="rId2"/>
          <a:stretch>
            <a:fillRect/>
          </a:stretch>
        </p:blipFill>
        <p:spPr>
          <a:xfrm>
            <a:off x="730996" y="959197"/>
            <a:ext cx="7682008" cy="3939335"/>
          </a:xfrm>
          <a:prstGeom prst="rect">
            <a:avLst/>
          </a:prstGeom>
        </p:spPr>
      </p:pic>
      <p:pic>
        <p:nvPicPr>
          <p:cNvPr id="6" name="Graphic 5">
            <a:extLst>
              <a:ext uri="{FF2B5EF4-FFF2-40B4-BE49-F238E27FC236}">
                <a16:creationId xmlns:a16="http://schemas.microsoft.com/office/drawing/2014/main" id="{FB0430BC-A53D-4A00-ADA7-11CB915C1E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87" y="363220"/>
            <a:ext cx="330824" cy="330824"/>
          </a:xfrm>
          <a:prstGeom prst="rect">
            <a:avLst/>
          </a:prstGeom>
        </p:spPr>
      </p:pic>
    </p:spTree>
    <p:extLst>
      <p:ext uri="{BB962C8B-B14F-4D97-AF65-F5344CB8AC3E}">
        <p14:creationId xmlns:p14="http://schemas.microsoft.com/office/powerpoint/2010/main" val="2964765540"/>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1357</TotalTime>
  <Words>931</Words>
  <Application>Microsoft Office PowerPoint</Application>
  <PresentationFormat>On-screen Show (16:9)</PresentationFormat>
  <Paragraphs>195</Paragraphs>
  <Slides>49</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Cambria Math</vt:lpstr>
      <vt:lpstr>Lora</vt:lpstr>
      <vt:lpstr>Quattrocento Sans</vt:lpstr>
      <vt:lpstr>Source Sans Pro</vt:lpstr>
      <vt:lpstr>Times New Roman</vt:lpstr>
      <vt:lpstr>Wingdings</vt:lpstr>
      <vt:lpstr>Viola template</vt:lpstr>
      <vt:lpstr>Mahindra First Choice Services</vt:lpstr>
      <vt:lpstr>Business Problem</vt:lpstr>
      <vt:lpstr>Exploratory Data Analysis</vt:lpstr>
      <vt:lpstr>Plant Distribution </vt:lpstr>
      <vt:lpstr>Popular Make in Top States</vt:lpstr>
      <vt:lpstr>Popular Models in Top States</vt:lpstr>
      <vt:lpstr>Model Category Count in Top States</vt:lpstr>
      <vt:lpstr>Popular Budget Friendly Car Models</vt:lpstr>
      <vt:lpstr>Popular Mid Range Car Models</vt:lpstr>
      <vt:lpstr>Popular High Range Car Models</vt:lpstr>
      <vt:lpstr>Popular Luxury Models </vt:lpstr>
      <vt:lpstr>City Wise Car Count</vt:lpstr>
      <vt:lpstr>State wise Invoice count</vt:lpstr>
      <vt:lpstr>Season wise Order Distribution</vt:lpstr>
      <vt:lpstr>Make wise Order Distribution</vt:lpstr>
      <vt:lpstr>Order Type with Total Revenue and Service Hours</vt:lpstr>
      <vt:lpstr>Word Cloud for Item Category Description</vt:lpstr>
      <vt:lpstr>Distribution of Item Category</vt:lpstr>
      <vt:lpstr>State wise Item Category count </vt:lpstr>
      <vt:lpstr>Distribution of Materials</vt:lpstr>
      <vt:lpstr>Top Materials required across Seasons</vt:lpstr>
      <vt:lpstr>OSL Total for Top States</vt:lpstr>
      <vt:lpstr>OSL Total for Top Plants</vt:lpstr>
      <vt:lpstr>Average OSL per Plant for Top States</vt:lpstr>
      <vt:lpstr>State wise revenue </vt:lpstr>
      <vt:lpstr>Year wise Revenue</vt:lpstr>
      <vt:lpstr>Year wise Revenue of Top States</vt:lpstr>
      <vt:lpstr>Model wise Yearly revenue</vt:lpstr>
      <vt:lpstr>Average Revenue per Marketing Source</vt:lpstr>
      <vt:lpstr>Top Marketing Sources and Total revenue</vt:lpstr>
      <vt:lpstr>Efficiency of Top Plants</vt:lpstr>
      <vt:lpstr>Top Loyal Customers</vt:lpstr>
      <vt:lpstr>Age and Model Category wise Average amount</vt:lpstr>
      <vt:lpstr>Year wise Average Spending based on Customer Type</vt:lpstr>
      <vt:lpstr>Market Segmentation</vt:lpstr>
      <vt:lpstr>Customer Segmentation using Rule Based Clustering</vt:lpstr>
      <vt:lpstr>Customer Segmentation Based on RFM using Kmeans </vt:lpstr>
      <vt:lpstr>Customer Segmentation Based on Order Type, Service hours and Revenue</vt:lpstr>
      <vt:lpstr>Plant Segmentation Based on Service Hour and Revenue</vt:lpstr>
      <vt:lpstr>Technician Segmentation Based on Service Time and Laboure Cost</vt:lpstr>
      <vt:lpstr>CLV Segmentation Based on Average Service Time, Frequency and Recency </vt:lpstr>
      <vt:lpstr>Data Preprocessing</vt:lpstr>
      <vt:lpstr>Data Preprocessing</vt:lpstr>
      <vt:lpstr>Customer Lifetime Value</vt:lpstr>
      <vt:lpstr>Modelling</vt:lpstr>
      <vt:lpstr>Modelling</vt:lpstr>
      <vt:lpstr>Time Series Forecast</vt:lpstr>
      <vt:lpstr>Actionable 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Mahindra First Choice  Services</dc:title>
  <cp:lastModifiedBy>Omkar P Asukar</cp:lastModifiedBy>
  <cp:revision>91</cp:revision>
  <dcterms:modified xsi:type="dcterms:W3CDTF">2020-06-28T07:09:19Z</dcterms:modified>
</cp:coreProperties>
</file>